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notesMasterIdLst>
    <p:notesMasterId r:id="rId9"/>
  </p:notesMasterIdLst>
  <p:sldIdLst>
    <p:sldId id="256" r:id="rId2"/>
    <p:sldId id="257" r:id="rId3"/>
    <p:sldId id="260" r:id="rId4"/>
    <p:sldId id="258" r:id="rId5"/>
    <p:sldId id="259"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20" d="100"/>
          <a:sy n="120" d="100"/>
        </p:scale>
        <p:origin x="23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AA80B6-ECA9-4881-87CD-FF7A0E81A674}" type="doc">
      <dgm:prSet loTypeId="urn:microsoft.com/office/officeart/2008/layout/VerticalCurvedList" loCatId="list" qsTypeId="urn:microsoft.com/office/officeart/2005/8/quickstyle/simple1" qsCatId="simple" csTypeId="urn:microsoft.com/office/officeart/2005/8/colors/accent3_1" csCatId="accent3" phldr="1"/>
      <dgm:spPr/>
      <dgm:t>
        <a:bodyPr/>
        <a:lstStyle/>
        <a:p>
          <a:endParaRPr lang="fr-FR"/>
        </a:p>
      </dgm:t>
    </dgm:pt>
    <dgm:pt modelId="{D7CD095F-3B22-4CBD-B5E7-7D0089426AF5}">
      <dgm:prSet phldrT="[Texte]"/>
      <dgm:spPr/>
      <dgm:t>
        <a:bodyPr/>
        <a:lstStyle/>
        <a:p>
          <a:pPr algn="just"/>
          <a:r>
            <a:rPr lang="fr-FR" b="1" i="0" u="sng" dirty="0" smtClean="0"/>
            <a:t>1986 </a:t>
          </a:r>
          <a:r>
            <a:rPr lang="fr-FR" dirty="0" smtClean="0"/>
            <a:t>: </a:t>
          </a:r>
          <a:r>
            <a:rPr lang="fr-FR" dirty="0" err="1" smtClean="0"/>
            <a:t>Creation</a:t>
          </a:r>
          <a:r>
            <a:rPr lang="fr-FR" dirty="0" smtClean="0"/>
            <a:t> of the national service on </a:t>
          </a:r>
          <a:r>
            <a:rPr lang="fr-FR" dirty="0" err="1" smtClean="0"/>
            <a:t>STDs</a:t>
          </a:r>
          <a:r>
            <a:rPr lang="fr-FR" dirty="0" smtClean="0"/>
            <a:t>. 3 </a:t>
          </a:r>
          <a:r>
            <a:rPr lang="fr-FR" dirty="0" err="1" smtClean="0"/>
            <a:t>years</a:t>
          </a:r>
          <a:r>
            <a:rPr lang="fr-FR" dirty="0" smtClean="0"/>
            <a:t> </a:t>
          </a:r>
          <a:r>
            <a:rPr lang="fr-FR" dirty="0" err="1" smtClean="0"/>
            <a:t>after</a:t>
          </a:r>
          <a:r>
            <a:rPr lang="fr-FR" dirty="0" smtClean="0"/>
            <a:t> the first </a:t>
          </a:r>
          <a:r>
            <a:rPr lang="fr-FR" dirty="0" err="1" smtClean="0"/>
            <a:t>confirmed</a:t>
          </a:r>
          <a:r>
            <a:rPr lang="fr-FR" dirty="0" smtClean="0"/>
            <a:t> case of HIV in Burundi.</a:t>
          </a:r>
          <a:endParaRPr lang="fr-FR" dirty="0"/>
        </a:p>
      </dgm:t>
    </dgm:pt>
    <dgm:pt modelId="{9AE7E3BD-7922-4D93-992B-984C25235000}" type="parTrans" cxnId="{F2CA11D8-208D-4864-ACB6-A7AA109E95F1}">
      <dgm:prSet/>
      <dgm:spPr/>
      <dgm:t>
        <a:bodyPr/>
        <a:lstStyle/>
        <a:p>
          <a:endParaRPr lang="fr-FR"/>
        </a:p>
      </dgm:t>
    </dgm:pt>
    <dgm:pt modelId="{94A340E4-A67A-4996-B161-24666DDC8DC5}" type="sibTrans" cxnId="{F2CA11D8-208D-4864-ACB6-A7AA109E95F1}">
      <dgm:prSet/>
      <dgm:spPr/>
      <dgm:t>
        <a:bodyPr/>
        <a:lstStyle/>
        <a:p>
          <a:endParaRPr lang="fr-FR"/>
        </a:p>
      </dgm:t>
    </dgm:pt>
    <dgm:pt modelId="{9C2F968F-8707-41C3-A217-876048BEC942}">
      <dgm:prSet phldrT="[Texte]"/>
      <dgm:spPr/>
      <dgm:t>
        <a:bodyPr/>
        <a:lstStyle/>
        <a:p>
          <a:pPr algn="just"/>
          <a:r>
            <a:rPr lang="fr-FR" b="1" u="sng" dirty="0" smtClean="0"/>
            <a:t>1999</a:t>
          </a:r>
          <a:r>
            <a:rPr lang="fr-FR" dirty="0" smtClean="0"/>
            <a:t>: National HIV </a:t>
          </a:r>
          <a:r>
            <a:rPr lang="fr-FR" dirty="0" err="1" smtClean="0"/>
            <a:t>strategic</a:t>
          </a:r>
          <a:r>
            <a:rPr lang="fr-FR" dirty="0" smtClean="0"/>
            <a:t> plan (1999-2003) </a:t>
          </a:r>
          <a:r>
            <a:rPr lang="fr-FR" dirty="0" err="1" smtClean="0"/>
            <a:t>consider</a:t>
          </a:r>
          <a:r>
            <a:rPr lang="fr-FR" dirty="0" smtClean="0"/>
            <a:t>, for the first time </a:t>
          </a:r>
          <a:r>
            <a:rPr lang="fr-FR" dirty="0" err="1" smtClean="0"/>
            <a:t>ever</a:t>
          </a:r>
          <a:r>
            <a:rPr lang="fr-FR" dirty="0" smtClean="0"/>
            <a:t>, the participation of civil society organisations.(1)</a:t>
          </a:r>
          <a:endParaRPr lang="fr-FR" dirty="0"/>
        </a:p>
      </dgm:t>
    </dgm:pt>
    <dgm:pt modelId="{2298863E-5FA6-4E0C-A3F1-4B620047C5E9}" type="parTrans" cxnId="{413A7C38-1A71-478D-87E1-64069E86BDA9}">
      <dgm:prSet/>
      <dgm:spPr/>
      <dgm:t>
        <a:bodyPr/>
        <a:lstStyle/>
        <a:p>
          <a:endParaRPr lang="fr-FR"/>
        </a:p>
      </dgm:t>
    </dgm:pt>
    <dgm:pt modelId="{F2B7F47E-FFFC-436B-9CB6-C97CB6A9CC46}" type="sibTrans" cxnId="{413A7C38-1A71-478D-87E1-64069E86BDA9}">
      <dgm:prSet/>
      <dgm:spPr/>
      <dgm:t>
        <a:bodyPr/>
        <a:lstStyle/>
        <a:p>
          <a:endParaRPr lang="fr-FR"/>
        </a:p>
      </dgm:t>
    </dgm:pt>
    <dgm:pt modelId="{4CB1D89F-BF4B-45CC-8FDB-7C3E8AFABCE0}">
      <dgm:prSet phldrT="[Texte]"/>
      <dgm:spPr/>
      <dgm:t>
        <a:bodyPr/>
        <a:lstStyle/>
        <a:p>
          <a:pPr algn="just"/>
          <a:r>
            <a:rPr lang="fr-FR" b="1" u="sng" dirty="0" smtClean="0"/>
            <a:t>2008</a:t>
          </a:r>
          <a:r>
            <a:rPr lang="fr-FR" dirty="0" smtClean="0"/>
            <a:t>: The MSM Project </a:t>
          </a:r>
          <a:r>
            <a:rPr lang="fr-FR" dirty="0" err="1" smtClean="0"/>
            <a:t>is</a:t>
          </a:r>
          <a:r>
            <a:rPr lang="fr-FR" dirty="0" smtClean="0"/>
            <a:t> </a:t>
          </a:r>
          <a:r>
            <a:rPr lang="fr-FR" dirty="0" err="1" smtClean="0"/>
            <a:t>created</a:t>
          </a:r>
          <a:r>
            <a:rPr lang="fr-FR" dirty="0" smtClean="0"/>
            <a:t> by one of the </a:t>
          </a:r>
          <a:r>
            <a:rPr lang="fr-FR" dirty="0" err="1" smtClean="0"/>
            <a:t>leading</a:t>
          </a:r>
          <a:r>
            <a:rPr lang="fr-FR" dirty="0" smtClean="0"/>
            <a:t> HIV organisation in Burundi. </a:t>
          </a:r>
          <a:r>
            <a:rPr lang="fr-FR" dirty="0" err="1" smtClean="0"/>
            <a:t>Community</a:t>
          </a:r>
          <a:r>
            <a:rPr lang="fr-FR" dirty="0" smtClean="0"/>
            <a:t> </a:t>
          </a:r>
          <a:r>
            <a:rPr lang="fr-FR" dirty="0" err="1" smtClean="0"/>
            <a:t>based</a:t>
          </a:r>
          <a:r>
            <a:rPr lang="fr-FR" dirty="0" smtClean="0"/>
            <a:t> interventions on HIV </a:t>
          </a:r>
          <a:r>
            <a:rPr lang="fr-FR" dirty="0" err="1" smtClean="0"/>
            <a:t>prevention</a:t>
          </a:r>
          <a:r>
            <a:rPr lang="fr-FR" dirty="0" smtClean="0"/>
            <a:t> and </a:t>
          </a:r>
          <a:r>
            <a:rPr lang="fr-FR" dirty="0" err="1" smtClean="0"/>
            <a:t>treatement</a:t>
          </a:r>
          <a:r>
            <a:rPr lang="fr-FR" dirty="0" smtClean="0"/>
            <a:t> </a:t>
          </a:r>
          <a:r>
            <a:rPr lang="fr-FR" dirty="0" err="1" smtClean="0"/>
            <a:t>starts</a:t>
          </a:r>
          <a:r>
            <a:rPr lang="fr-FR" dirty="0" smtClean="0"/>
            <a:t> </a:t>
          </a:r>
          <a:r>
            <a:rPr lang="fr-FR" dirty="0" err="1" smtClean="0"/>
            <a:t>being</a:t>
          </a:r>
          <a:r>
            <a:rPr lang="fr-FR" dirty="0" smtClean="0"/>
            <a:t> </a:t>
          </a:r>
          <a:r>
            <a:rPr lang="fr-FR" dirty="0" err="1" smtClean="0"/>
            <a:t>available</a:t>
          </a:r>
          <a:r>
            <a:rPr lang="fr-FR" dirty="0" smtClean="0"/>
            <a:t> in Bujumbura. (2) </a:t>
          </a:r>
          <a:endParaRPr lang="fr-FR" dirty="0"/>
        </a:p>
      </dgm:t>
    </dgm:pt>
    <dgm:pt modelId="{39155178-EF97-47EC-B485-C01BEDAF738D}" type="parTrans" cxnId="{F52A8C8D-61D5-4858-8C76-55E840A05AAF}">
      <dgm:prSet/>
      <dgm:spPr/>
      <dgm:t>
        <a:bodyPr/>
        <a:lstStyle/>
        <a:p>
          <a:endParaRPr lang="fr-FR"/>
        </a:p>
      </dgm:t>
    </dgm:pt>
    <dgm:pt modelId="{B1D99F74-F02D-435C-B684-2CF017B8C2B6}" type="sibTrans" cxnId="{F52A8C8D-61D5-4858-8C76-55E840A05AAF}">
      <dgm:prSet/>
      <dgm:spPr/>
      <dgm:t>
        <a:bodyPr/>
        <a:lstStyle/>
        <a:p>
          <a:endParaRPr lang="fr-FR"/>
        </a:p>
      </dgm:t>
    </dgm:pt>
    <dgm:pt modelId="{2FC751A5-4649-469D-83B2-D4B206B521F9}">
      <dgm:prSet phldrT="[Texte]"/>
      <dgm:spPr/>
      <dgm:t>
        <a:bodyPr/>
        <a:lstStyle/>
        <a:p>
          <a:pPr algn="just"/>
          <a:r>
            <a:rPr lang="fr-FR" b="1" i="0" u="sng" dirty="0" smtClean="0"/>
            <a:t>2009</a:t>
          </a:r>
          <a:r>
            <a:rPr lang="fr-FR" dirty="0" smtClean="0"/>
            <a:t>: The </a:t>
          </a:r>
          <a:r>
            <a:rPr lang="fr-FR" dirty="0" err="1" smtClean="0"/>
            <a:t>governement</a:t>
          </a:r>
          <a:r>
            <a:rPr lang="fr-FR" dirty="0" smtClean="0"/>
            <a:t> of Burundi criminalise </a:t>
          </a:r>
          <a:r>
            <a:rPr lang="fr-FR" dirty="0" err="1" smtClean="0"/>
            <a:t>same</a:t>
          </a:r>
          <a:r>
            <a:rPr lang="fr-FR" dirty="0" smtClean="0"/>
            <a:t> </a:t>
          </a:r>
          <a:r>
            <a:rPr lang="fr-FR" dirty="0" err="1" smtClean="0"/>
            <a:t>sex-relationships</a:t>
          </a:r>
          <a:r>
            <a:rPr lang="fr-FR" dirty="0" smtClean="0"/>
            <a:t>. The </a:t>
          </a:r>
          <a:r>
            <a:rPr lang="fr-FR" dirty="0" err="1" smtClean="0"/>
            <a:t>law</a:t>
          </a:r>
          <a:r>
            <a:rPr lang="fr-FR" dirty="0" smtClean="0"/>
            <a:t> </a:t>
          </a:r>
          <a:r>
            <a:rPr lang="fr-FR" dirty="0" err="1" smtClean="0"/>
            <a:t>comes</a:t>
          </a:r>
          <a:r>
            <a:rPr lang="fr-FR" dirty="0" smtClean="0"/>
            <a:t> to </a:t>
          </a:r>
          <a:r>
            <a:rPr lang="fr-FR" dirty="0" err="1" smtClean="0"/>
            <a:t>reinforce</a:t>
          </a:r>
          <a:r>
            <a:rPr lang="fr-FR" dirty="0" smtClean="0"/>
            <a:t> stigma and discriminations of people </a:t>
          </a:r>
          <a:r>
            <a:rPr lang="fr-FR" dirty="0" err="1" smtClean="0"/>
            <a:t>with</a:t>
          </a:r>
          <a:r>
            <a:rPr lang="fr-FR" dirty="0" smtClean="0"/>
            <a:t> divers SOGI. (3)</a:t>
          </a:r>
          <a:endParaRPr lang="fr-FR" dirty="0"/>
        </a:p>
      </dgm:t>
    </dgm:pt>
    <dgm:pt modelId="{8A16CBA5-98CA-4745-B348-FD659B856761}" type="parTrans" cxnId="{53371AC7-B188-4689-8640-CC19CEDD917D}">
      <dgm:prSet/>
      <dgm:spPr/>
      <dgm:t>
        <a:bodyPr/>
        <a:lstStyle/>
        <a:p>
          <a:endParaRPr lang="fr-FR"/>
        </a:p>
      </dgm:t>
    </dgm:pt>
    <dgm:pt modelId="{238857C9-7DA1-4F09-9629-460ED4EEC0EA}" type="sibTrans" cxnId="{53371AC7-B188-4689-8640-CC19CEDD917D}">
      <dgm:prSet/>
      <dgm:spPr/>
      <dgm:t>
        <a:bodyPr/>
        <a:lstStyle/>
        <a:p>
          <a:endParaRPr lang="fr-FR"/>
        </a:p>
      </dgm:t>
    </dgm:pt>
    <dgm:pt modelId="{FE7F720B-C4BE-4D44-8988-607E5C24ADDC}">
      <dgm:prSet phldrT="[Texte]"/>
      <dgm:spPr/>
      <dgm:t>
        <a:bodyPr/>
        <a:lstStyle/>
        <a:p>
          <a:r>
            <a:rPr lang="fr-FR" b="1" u="sng" dirty="0" smtClean="0"/>
            <a:t>2010</a:t>
          </a:r>
          <a:r>
            <a:rPr lang="fr-FR" dirty="0" smtClean="0"/>
            <a:t>: The first </a:t>
          </a:r>
          <a:r>
            <a:rPr lang="fr-FR" dirty="0" err="1" smtClean="0"/>
            <a:t>ever</a:t>
          </a:r>
          <a:r>
            <a:rPr lang="fr-FR" dirty="0" smtClean="0"/>
            <a:t> LGBT center opens in Bujumbura. As a </a:t>
          </a:r>
          <a:r>
            <a:rPr lang="fr-FR" dirty="0" err="1" smtClean="0"/>
            <a:t>safe</a:t>
          </a:r>
          <a:r>
            <a:rPr lang="fr-FR" dirty="0" smtClean="0"/>
            <a:t> </a:t>
          </a:r>
          <a:r>
            <a:rPr lang="fr-FR" dirty="0" err="1" smtClean="0"/>
            <a:t>space</a:t>
          </a:r>
          <a:r>
            <a:rPr lang="fr-FR" dirty="0" smtClean="0"/>
            <a:t>, </a:t>
          </a:r>
          <a:r>
            <a:rPr lang="fr-FR" dirty="0" err="1" smtClean="0"/>
            <a:t>community</a:t>
          </a:r>
          <a:r>
            <a:rPr lang="fr-FR" dirty="0" smtClean="0"/>
            <a:t> </a:t>
          </a:r>
          <a:r>
            <a:rPr lang="fr-FR" dirty="0" err="1" smtClean="0"/>
            <a:t>members</a:t>
          </a:r>
          <a:r>
            <a:rPr lang="fr-FR" dirty="0" smtClean="0"/>
            <a:t> </a:t>
          </a:r>
          <a:r>
            <a:rPr lang="fr-FR" dirty="0" err="1" smtClean="0"/>
            <a:t>can</a:t>
          </a:r>
          <a:r>
            <a:rPr lang="fr-FR" dirty="0" smtClean="0"/>
            <a:t> </a:t>
          </a:r>
          <a:r>
            <a:rPr lang="fr-FR" dirty="0" err="1" smtClean="0"/>
            <a:t>meet</a:t>
          </a:r>
          <a:r>
            <a:rPr lang="fr-FR" dirty="0" smtClean="0"/>
            <a:t>, </a:t>
          </a:r>
          <a:r>
            <a:rPr lang="fr-FR" dirty="0" err="1" smtClean="0"/>
            <a:t>get</a:t>
          </a:r>
          <a:r>
            <a:rPr lang="fr-FR" dirty="0" smtClean="0"/>
            <a:t> </a:t>
          </a:r>
          <a:r>
            <a:rPr lang="fr-FR" dirty="0" err="1" smtClean="0"/>
            <a:t>informed</a:t>
          </a:r>
          <a:r>
            <a:rPr lang="fr-FR" dirty="0" smtClean="0"/>
            <a:t> and </a:t>
          </a:r>
          <a:r>
            <a:rPr lang="fr-FR" dirty="0" err="1" smtClean="0"/>
            <a:t>tested</a:t>
          </a:r>
          <a:r>
            <a:rPr lang="fr-FR" dirty="0" smtClean="0"/>
            <a:t> for HIV. The MSM </a:t>
          </a:r>
          <a:r>
            <a:rPr lang="fr-FR" dirty="0" err="1" smtClean="0"/>
            <a:t>advocacy</a:t>
          </a:r>
          <a:r>
            <a:rPr lang="fr-FR" dirty="0" smtClean="0"/>
            <a:t> </a:t>
          </a:r>
          <a:r>
            <a:rPr lang="fr-FR" dirty="0" err="1" smtClean="0"/>
            <a:t>gets</a:t>
          </a:r>
          <a:r>
            <a:rPr lang="fr-FR" dirty="0" smtClean="0"/>
            <a:t> </a:t>
          </a:r>
          <a:r>
            <a:rPr lang="fr-FR" dirty="0" err="1" smtClean="0"/>
            <a:t>stronger</a:t>
          </a:r>
          <a:r>
            <a:rPr lang="fr-FR" dirty="0" smtClean="0"/>
            <a:t> </a:t>
          </a:r>
          <a:r>
            <a:rPr lang="fr-FR" dirty="0" err="1" smtClean="0"/>
            <a:t>with</a:t>
          </a:r>
          <a:r>
            <a:rPr lang="fr-FR" dirty="0" smtClean="0"/>
            <a:t> new </a:t>
          </a:r>
          <a:r>
            <a:rPr lang="fr-FR" dirty="0" err="1" smtClean="0"/>
            <a:t>members</a:t>
          </a:r>
          <a:r>
            <a:rPr lang="fr-FR" dirty="0" smtClean="0"/>
            <a:t> and perspectives.</a:t>
          </a:r>
          <a:endParaRPr lang="fr-FR" dirty="0"/>
        </a:p>
      </dgm:t>
    </dgm:pt>
    <dgm:pt modelId="{C44D2452-D851-4F06-85C7-CC1B05ECF782}" type="parTrans" cxnId="{067AB6A5-CCA6-46D0-87DD-23C966418D97}">
      <dgm:prSet/>
      <dgm:spPr/>
      <dgm:t>
        <a:bodyPr/>
        <a:lstStyle/>
        <a:p>
          <a:endParaRPr lang="fr-FR"/>
        </a:p>
      </dgm:t>
    </dgm:pt>
    <dgm:pt modelId="{A349F376-91B4-4593-A1F0-A1B4B6E5678C}" type="sibTrans" cxnId="{067AB6A5-CCA6-46D0-87DD-23C966418D97}">
      <dgm:prSet/>
      <dgm:spPr/>
      <dgm:t>
        <a:bodyPr/>
        <a:lstStyle/>
        <a:p>
          <a:endParaRPr lang="fr-FR"/>
        </a:p>
      </dgm:t>
    </dgm:pt>
    <dgm:pt modelId="{F0875B0D-1450-4FB9-A9AC-FC6EA5802D6C}">
      <dgm:prSet phldrT="[Texte]"/>
      <dgm:spPr/>
      <dgm:t>
        <a:bodyPr/>
        <a:lstStyle/>
        <a:p>
          <a:r>
            <a:rPr lang="fr-FR" b="1" i="0" u="sng" dirty="0" smtClean="0"/>
            <a:t>2012 </a:t>
          </a:r>
          <a:r>
            <a:rPr lang="fr-FR" dirty="0" smtClean="0"/>
            <a:t>: National HIV </a:t>
          </a:r>
          <a:r>
            <a:rPr lang="fr-FR" dirty="0" err="1" smtClean="0"/>
            <a:t>strategic</a:t>
          </a:r>
          <a:r>
            <a:rPr lang="fr-FR" dirty="0" smtClean="0"/>
            <a:t> plan (2012-2016) </a:t>
          </a:r>
          <a:r>
            <a:rPr lang="fr-FR" dirty="0" err="1" smtClean="0"/>
            <a:t>consider</a:t>
          </a:r>
          <a:r>
            <a:rPr lang="fr-FR" dirty="0" smtClean="0"/>
            <a:t>, for the first time </a:t>
          </a:r>
          <a:r>
            <a:rPr lang="fr-FR" dirty="0" err="1" smtClean="0"/>
            <a:t>ever</a:t>
          </a:r>
          <a:r>
            <a:rPr lang="fr-FR" dirty="0" smtClean="0"/>
            <a:t>, MSM and </a:t>
          </a:r>
          <a:r>
            <a:rPr lang="fr-FR" dirty="0" err="1" smtClean="0"/>
            <a:t>sexworkers</a:t>
          </a:r>
          <a:r>
            <a:rPr lang="fr-FR" dirty="0" smtClean="0"/>
            <a:t> as part of Key populations in the </a:t>
          </a:r>
          <a:r>
            <a:rPr lang="fr-FR" dirty="0" err="1" smtClean="0"/>
            <a:t>fight</a:t>
          </a:r>
          <a:r>
            <a:rPr lang="fr-FR" dirty="0" smtClean="0"/>
            <a:t> of HIV. </a:t>
          </a:r>
          <a:r>
            <a:rPr lang="fr-FR" dirty="0" err="1" smtClean="0"/>
            <a:t>Transgenders</a:t>
          </a:r>
          <a:r>
            <a:rPr lang="fr-FR" dirty="0" smtClean="0"/>
            <a:t> and  Drug </a:t>
          </a:r>
          <a:r>
            <a:rPr lang="fr-FR" dirty="0" err="1" smtClean="0"/>
            <a:t>users</a:t>
          </a:r>
          <a:r>
            <a:rPr lang="fr-FR" dirty="0" smtClean="0"/>
            <a:t> </a:t>
          </a:r>
          <a:r>
            <a:rPr lang="fr-FR" dirty="0" err="1" smtClean="0"/>
            <a:t>will</a:t>
          </a:r>
          <a:r>
            <a:rPr lang="fr-FR" dirty="0" smtClean="0"/>
            <a:t> </a:t>
          </a:r>
          <a:r>
            <a:rPr lang="fr-FR" dirty="0" err="1" smtClean="0"/>
            <a:t>be</a:t>
          </a:r>
          <a:r>
            <a:rPr lang="fr-FR" dirty="0" smtClean="0"/>
            <a:t> </a:t>
          </a:r>
          <a:r>
            <a:rPr lang="fr-FR" dirty="0" err="1" smtClean="0"/>
            <a:t>included</a:t>
          </a:r>
          <a:r>
            <a:rPr lang="fr-FR" dirty="0" smtClean="0"/>
            <a:t> 3years </a:t>
          </a:r>
          <a:r>
            <a:rPr lang="fr-FR" dirty="0" err="1" smtClean="0"/>
            <a:t>later</a:t>
          </a:r>
          <a:r>
            <a:rPr lang="fr-FR" dirty="0" smtClean="0"/>
            <a:t>. (4)</a:t>
          </a:r>
          <a:endParaRPr lang="fr-FR" dirty="0"/>
        </a:p>
      </dgm:t>
    </dgm:pt>
    <dgm:pt modelId="{411720A3-449C-4DAB-8E6D-EC4CB58E310E}" type="parTrans" cxnId="{1D17DC49-03FE-41B9-99BF-B09C4F552FFC}">
      <dgm:prSet/>
      <dgm:spPr/>
      <dgm:t>
        <a:bodyPr/>
        <a:lstStyle/>
        <a:p>
          <a:endParaRPr lang="fr-FR"/>
        </a:p>
      </dgm:t>
    </dgm:pt>
    <dgm:pt modelId="{A07141DD-E35E-4CFA-AA6E-0CDEE6071BB2}" type="sibTrans" cxnId="{1D17DC49-03FE-41B9-99BF-B09C4F552FFC}">
      <dgm:prSet/>
      <dgm:spPr/>
      <dgm:t>
        <a:bodyPr/>
        <a:lstStyle/>
        <a:p>
          <a:endParaRPr lang="fr-FR"/>
        </a:p>
      </dgm:t>
    </dgm:pt>
    <dgm:pt modelId="{0A375A93-642C-4020-97B8-385BB5BB442C}" type="pres">
      <dgm:prSet presAssocID="{91AA80B6-ECA9-4881-87CD-FF7A0E81A674}" presName="Name0" presStyleCnt="0">
        <dgm:presLayoutVars>
          <dgm:chMax val="7"/>
          <dgm:chPref val="7"/>
          <dgm:dir/>
        </dgm:presLayoutVars>
      </dgm:prSet>
      <dgm:spPr/>
      <dgm:t>
        <a:bodyPr/>
        <a:lstStyle/>
        <a:p>
          <a:endParaRPr lang="fr-FR"/>
        </a:p>
      </dgm:t>
    </dgm:pt>
    <dgm:pt modelId="{20FB52FB-AF30-4375-835E-D06DDB4E1B44}" type="pres">
      <dgm:prSet presAssocID="{91AA80B6-ECA9-4881-87CD-FF7A0E81A674}" presName="Name1" presStyleCnt="0"/>
      <dgm:spPr/>
      <dgm:t>
        <a:bodyPr/>
        <a:lstStyle/>
        <a:p>
          <a:endParaRPr lang="fr-FR"/>
        </a:p>
      </dgm:t>
    </dgm:pt>
    <dgm:pt modelId="{8D081DC9-E690-4CB2-AF95-4C49B44FB96E}" type="pres">
      <dgm:prSet presAssocID="{91AA80B6-ECA9-4881-87CD-FF7A0E81A674}" presName="cycle" presStyleCnt="0"/>
      <dgm:spPr/>
      <dgm:t>
        <a:bodyPr/>
        <a:lstStyle/>
        <a:p>
          <a:endParaRPr lang="fr-FR"/>
        </a:p>
      </dgm:t>
    </dgm:pt>
    <dgm:pt modelId="{095940A8-BDFC-4DB1-B91F-5DF47CCE413D}" type="pres">
      <dgm:prSet presAssocID="{91AA80B6-ECA9-4881-87CD-FF7A0E81A674}" presName="srcNode" presStyleLbl="node1" presStyleIdx="0" presStyleCnt="6"/>
      <dgm:spPr/>
      <dgm:t>
        <a:bodyPr/>
        <a:lstStyle/>
        <a:p>
          <a:endParaRPr lang="fr-FR"/>
        </a:p>
      </dgm:t>
    </dgm:pt>
    <dgm:pt modelId="{CE489DA6-C4F5-457E-9A04-77B7C26B8D32}" type="pres">
      <dgm:prSet presAssocID="{91AA80B6-ECA9-4881-87CD-FF7A0E81A674}" presName="conn" presStyleLbl="parChTrans1D2" presStyleIdx="0" presStyleCnt="1"/>
      <dgm:spPr/>
      <dgm:t>
        <a:bodyPr/>
        <a:lstStyle/>
        <a:p>
          <a:endParaRPr lang="fr-FR"/>
        </a:p>
      </dgm:t>
    </dgm:pt>
    <dgm:pt modelId="{B69B8C51-7277-4E7A-9537-D27592B8B64F}" type="pres">
      <dgm:prSet presAssocID="{91AA80B6-ECA9-4881-87CD-FF7A0E81A674}" presName="extraNode" presStyleLbl="node1" presStyleIdx="0" presStyleCnt="6"/>
      <dgm:spPr/>
      <dgm:t>
        <a:bodyPr/>
        <a:lstStyle/>
        <a:p>
          <a:endParaRPr lang="fr-FR"/>
        </a:p>
      </dgm:t>
    </dgm:pt>
    <dgm:pt modelId="{2D8CD88C-105F-4B34-A812-DF2D70ECCB66}" type="pres">
      <dgm:prSet presAssocID="{91AA80B6-ECA9-4881-87CD-FF7A0E81A674}" presName="dstNode" presStyleLbl="node1" presStyleIdx="0" presStyleCnt="6"/>
      <dgm:spPr/>
      <dgm:t>
        <a:bodyPr/>
        <a:lstStyle/>
        <a:p>
          <a:endParaRPr lang="fr-FR"/>
        </a:p>
      </dgm:t>
    </dgm:pt>
    <dgm:pt modelId="{FE7AE36F-F231-4B3C-8FD2-F372120D4EFB}" type="pres">
      <dgm:prSet presAssocID="{D7CD095F-3B22-4CBD-B5E7-7D0089426AF5}" presName="text_1" presStyleLbl="node1" presStyleIdx="0" presStyleCnt="6">
        <dgm:presLayoutVars>
          <dgm:bulletEnabled val="1"/>
        </dgm:presLayoutVars>
      </dgm:prSet>
      <dgm:spPr/>
      <dgm:t>
        <a:bodyPr/>
        <a:lstStyle/>
        <a:p>
          <a:endParaRPr lang="fr-FR"/>
        </a:p>
      </dgm:t>
    </dgm:pt>
    <dgm:pt modelId="{1606CF8A-0F18-4D28-AD25-A0940D387BA5}" type="pres">
      <dgm:prSet presAssocID="{D7CD095F-3B22-4CBD-B5E7-7D0089426AF5}" presName="accent_1" presStyleCnt="0"/>
      <dgm:spPr/>
      <dgm:t>
        <a:bodyPr/>
        <a:lstStyle/>
        <a:p>
          <a:endParaRPr lang="fr-FR"/>
        </a:p>
      </dgm:t>
    </dgm:pt>
    <dgm:pt modelId="{8EED6FF8-D0CE-442A-AD0B-82FA5FA7B641}" type="pres">
      <dgm:prSet presAssocID="{D7CD095F-3B22-4CBD-B5E7-7D0089426AF5}" presName="accentRepeatNode" presStyleLbl="solidFgAcc1" presStyleIdx="0" presStyleCnt="6"/>
      <dgm:spPr/>
      <dgm:t>
        <a:bodyPr/>
        <a:lstStyle/>
        <a:p>
          <a:endParaRPr lang="fr-FR"/>
        </a:p>
      </dgm:t>
    </dgm:pt>
    <dgm:pt modelId="{3B6C4690-6F97-461E-A845-7F39897F4C2E}" type="pres">
      <dgm:prSet presAssocID="{9C2F968F-8707-41C3-A217-876048BEC942}" presName="text_2" presStyleLbl="node1" presStyleIdx="1" presStyleCnt="6">
        <dgm:presLayoutVars>
          <dgm:bulletEnabled val="1"/>
        </dgm:presLayoutVars>
      </dgm:prSet>
      <dgm:spPr/>
      <dgm:t>
        <a:bodyPr/>
        <a:lstStyle/>
        <a:p>
          <a:endParaRPr lang="fr-FR"/>
        </a:p>
      </dgm:t>
    </dgm:pt>
    <dgm:pt modelId="{C946D621-F5F0-4329-A05B-514F8A0B5598}" type="pres">
      <dgm:prSet presAssocID="{9C2F968F-8707-41C3-A217-876048BEC942}" presName="accent_2" presStyleCnt="0"/>
      <dgm:spPr/>
      <dgm:t>
        <a:bodyPr/>
        <a:lstStyle/>
        <a:p>
          <a:endParaRPr lang="fr-FR"/>
        </a:p>
      </dgm:t>
    </dgm:pt>
    <dgm:pt modelId="{A2667E91-535A-4D5D-B0F0-0E1C7269CB81}" type="pres">
      <dgm:prSet presAssocID="{9C2F968F-8707-41C3-A217-876048BEC942}" presName="accentRepeatNode" presStyleLbl="solidFgAcc1" presStyleIdx="1" presStyleCnt="6"/>
      <dgm:spPr/>
      <dgm:t>
        <a:bodyPr/>
        <a:lstStyle/>
        <a:p>
          <a:endParaRPr lang="fr-FR"/>
        </a:p>
      </dgm:t>
    </dgm:pt>
    <dgm:pt modelId="{F388351E-EC80-4115-B7D5-1C9CFA749FC2}" type="pres">
      <dgm:prSet presAssocID="{4CB1D89F-BF4B-45CC-8FDB-7C3E8AFABCE0}" presName="text_3" presStyleLbl="node1" presStyleIdx="2" presStyleCnt="6">
        <dgm:presLayoutVars>
          <dgm:bulletEnabled val="1"/>
        </dgm:presLayoutVars>
      </dgm:prSet>
      <dgm:spPr/>
      <dgm:t>
        <a:bodyPr/>
        <a:lstStyle/>
        <a:p>
          <a:endParaRPr lang="fr-FR"/>
        </a:p>
      </dgm:t>
    </dgm:pt>
    <dgm:pt modelId="{95CBFCB5-0957-4596-8FAF-726507042063}" type="pres">
      <dgm:prSet presAssocID="{4CB1D89F-BF4B-45CC-8FDB-7C3E8AFABCE0}" presName="accent_3" presStyleCnt="0"/>
      <dgm:spPr/>
      <dgm:t>
        <a:bodyPr/>
        <a:lstStyle/>
        <a:p>
          <a:endParaRPr lang="fr-FR"/>
        </a:p>
      </dgm:t>
    </dgm:pt>
    <dgm:pt modelId="{196B8E29-7BCF-4A05-9921-FDC35DD0BE41}" type="pres">
      <dgm:prSet presAssocID="{4CB1D89F-BF4B-45CC-8FDB-7C3E8AFABCE0}" presName="accentRepeatNode" presStyleLbl="solidFgAcc1" presStyleIdx="2" presStyleCnt="6"/>
      <dgm:spPr/>
      <dgm:t>
        <a:bodyPr/>
        <a:lstStyle/>
        <a:p>
          <a:endParaRPr lang="fr-FR"/>
        </a:p>
      </dgm:t>
    </dgm:pt>
    <dgm:pt modelId="{60D0A262-DB68-4AFF-B052-AEA443C10549}" type="pres">
      <dgm:prSet presAssocID="{2FC751A5-4649-469D-83B2-D4B206B521F9}" presName="text_4" presStyleLbl="node1" presStyleIdx="3" presStyleCnt="6">
        <dgm:presLayoutVars>
          <dgm:bulletEnabled val="1"/>
        </dgm:presLayoutVars>
      </dgm:prSet>
      <dgm:spPr/>
      <dgm:t>
        <a:bodyPr/>
        <a:lstStyle/>
        <a:p>
          <a:endParaRPr lang="fr-FR"/>
        </a:p>
      </dgm:t>
    </dgm:pt>
    <dgm:pt modelId="{92345984-FD14-4E26-8FC5-09B78E8A6014}" type="pres">
      <dgm:prSet presAssocID="{2FC751A5-4649-469D-83B2-D4B206B521F9}" presName="accent_4" presStyleCnt="0"/>
      <dgm:spPr/>
      <dgm:t>
        <a:bodyPr/>
        <a:lstStyle/>
        <a:p>
          <a:endParaRPr lang="fr-FR"/>
        </a:p>
      </dgm:t>
    </dgm:pt>
    <dgm:pt modelId="{395FA2C8-45D4-497D-99C1-CF7A7AD157BE}" type="pres">
      <dgm:prSet presAssocID="{2FC751A5-4649-469D-83B2-D4B206B521F9}" presName="accentRepeatNode" presStyleLbl="solidFgAcc1" presStyleIdx="3" presStyleCnt="6"/>
      <dgm:spPr/>
      <dgm:t>
        <a:bodyPr/>
        <a:lstStyle/>
        <a:p>
          <a:endParaRPr lang="fr-FR"/>
        </a:p>
      </dgm:t>
    </dgm:pt>
    <dgm:pt modelId="{05235264-B337-48D8-8478-28A193B4B971}" type="pres">
      <dgm:prSet presAssocID="{FE7F720B-C4BE-4D44-8988-607E5C24ADDC}" presName="text_5" presStyleLbl="node1" presStyleIdx="4" presStyleCnt="6">
        <dgm:presLayoutVars>
          <dgm:bulletEnabled val="1"/>
        </dgm:presLayoutVars>
      </dgm:prSet>
      <dgm:spPr/>
      <dgm:t>
        <a:bodyPr/>
        <a:lstStyle/>
        <a:p>
          <a:endParaRPr lang="fr-FR"/>
        </a:p>
      </dgm:t>
    </dgm:pt>
    <dgm:pt modelId="{2B2A6A6F-474F-4562-9A48-15D0C9E6DC79}" type="pres">
      <dgm:prSet presAssocID="{FE7F720B-C4BE-4D44-8988-607E5C24ADDC}" presName="accent_5" presStyleCnt="0"/>
      <dgm:spPr/>
      <dgm:t>
        <a:bodyPr/>
        <a:lstStyle/>
        <a:p>
          <a:endParaRPr lang="fr-FR"/>
        </a:p>
      </dgm:t>
    </dgm:pt>
    <dgm:pt modelId="{2E20E4CA-CFDA-433C-AE7F-DAABD6B08953}" type="pres">
      <dgm:prSet presAssocID="{FE7F720B-C4BE-4D44-8988-607E5C24ADDC}" presName="accentRepeatNode" presStyleLbl="solidFgAcc1" presStyleIdx="4" presStyleCnt="6"/>
      <dgm:spPr/>
      <dgm:t>
        <a:bodyPr/>
        <a:lstStyle/>
        <a:p>
          <a:endParaRPr lang="fr-FR"/>
        </a:p>
      </dgm:t>
    </dgm:pt>
    <dgm:pt modelId="{1F95F7D3-3BD3-478A-8E55-7B7736EED32C}" type="pres">
      <dgm:prSet presAssocID="{F0875B0D-1450-4FB9-A9AC-FC6EA5802D6C}" presName="text_6" presStyleLbl="node1" presStyleIdx="5" presStyleCnt="6">
        <dgm:presLayoutVars>
          <dgm:bulletEnabled val="1"/>
        </dgm:presLayoutVars>
      </dgm:prSet>
      <dgm:spPr/>
      <dgm:t>
        <a:bodyPr/>
        <a:lstStyle/>
        <a:p>
          <a:endParaRPr lang="fr-FR"/>
        </a:p>
      </dgm:t>
    </dgm:pt>
    <dgm:pt modelId="{8882E399-1CE2-4E29-B5B1-DD5C40119C12}" type="pres">
      <dgm:prSet presAssocID="{F0875B0D-1450-4FB9-A9AC-FC6EA5802D6C}" presName="accent_6" presStyleCnt="0"/>
      <dgm:spPr/>
    </dgm:pt>
    <dgm:pt modelId="{184A46AC-EF7C-4583-87E0-0C1708663C93}" type="pres">
      <dgm:prSet presAssocID="{F0875B0D-1450-4FB9-A9AC-FC6EA5802D6C}" presName="accentRepeatNode" presStyleLbl="solidFgAcc1" presStyleIdx="5" presStyleCnt="6"/>
      <dgm:spPr/>
    </dgm:pt>
  </dgm:ptLst>
  <dgm:cxnLst>
    <dgm:cxn modelId="{F2CA11D8-208D-4864-ACB6-A7AA109E95F1}" srcId="{91AA80B6-ECA9-4881-87CD-FF7A0E81A674}" destId="{D7CD095F-3B22-4CBD-B5E7-7D0089426AF5}" srcOrd="0" destOrd="0" parTransId="{9AE7E3BD-7922-4D93-992B-984C25235000}" sibTransId="{94A340E4-A67A-4996-B161-24666DDC8DC5}"/>
    <dgm:cxn modelId="{46692B63-788A-4A6B-8014-D3A61EB6C291}" type="presOf" srcId="{D7CD095F-3B22-4CBD-B5E7-7D0089426AF5}" destId="{FE7AE36F-F231-4B3C-8FD2-F372120D4EFB}" srcOrd="0" destOrd="0" presId="urn:microsoft.com/office/officeart/2008/layout/VerticalCurvedList"/>
    <dgm:cxn modelId="{53371AC7-B188-4689-8640-CC19CEDD917D}" srcId="{91AA80B6-ECA9-4881-87CD-FF7A0E81A674}" destId="{2FC751A5-4649-469D-83B2-D4B206B521F9}" srcOrd="3" destOrd="0" parTransId="{8A16CBA5-98CA-4745-B348-FD659B856761}" sibTransId="{238857C9-7DA1-4F09-9629-460ED4EEC0EA}"/>
    <dgm:cxn modelId="{F52A8C8D-61D5-4858-8C76-55E840A05AAF}" srcId="{91AA80B6-ECA9-4881-87CD-FF7A0E81A674}" destId="{4CB1D89F-BF4B-45CC-8FDB-7C3E8AFABCE0}" srcOrd="2" destOrd="0" parTransId="{39155178-EF97-47EC-B485-C01BEDAF738D}" sibTransId="{B1D99F74-F02D-435C-B684-2CF017B8C2B6}"/>
    <dgm:cxn modelId="{E001DD03-72E5-4765-A2F8-E3171F8E46D4}" type="presOf" srcId="{2FC751A5-4649-469D-83B2-D4B206B521F9}" destId="{60D0A262-DB68-4AFF-B052-AEA443C10549}" srcOrd="0" destOrd="0" presId="urn:microsoft.com/office/officeart/2008/layout/VerticalCurvedList"/>
    <dgm:cxn modelId="{1D17DC49-03FE-41B9-99BF-B09C4F552FFC}" srcId="{91AA80B6-ECA9-4881-87CD-FF7A0E81A674}" destId="{F0875B0D-1450-4FB9-A9AC-FC6EA5802D6C}" srcOrd="5" destOrd="0" parTransId="{411720A3-449C-4DAB-8E6D-EC4CB58E310E}" sibTransId="{A07141DD-E35E-4CFA-AA6E-0CDEE6071BB2}"/>
    <dgm:cxn modelId="{FD5B33E3-E663-459D-8F5C-CB1908C61F51}" type="presOf" srcId="{FE7F720B-C4BE-4D44-8988-607E5C24ADDC}" destId="{05235264-B337-48D8-8478-28A193B4B971}" srcOrd="0" destOrd="0" presId="urn:microsoft.com/office/officeart/2008/layout/VerticalCurvedList"/>
    <dgm:cxn modelId="{C1AB1A1C-3F77-40C5-BA15-7271C692AF78}" type="presOf" srcId="{4CB1D89F-BF4B-45CC-8FDB-7C3E8AFABCE0}" destId="{F388351E-EC80-4115-B7D5-1C9CFA749FC2}" srcOrd="0" destOrd="0" presId="urn:microsoft.com/office/officeart/2008/layout/VerticalCurvedList"/>
    <dgm:cxn modelId="{69EEF5B6-165E-4C44-9946-81756D20F434}" type="presOf" srcId="{91AA80B6-ECA9-4881-87CD-FF7A0E81A674}" destId="{0A375A93-642C-4020-97B8-385BB5BB442C}" srcOrd="0" destOrd="0" presId="urn:microsoft.com/office/officeart/2008/layout/VerticalCurvedList"/>
    <dgm:cxn modelId="{0A2989D7-5FD2-422D-A908-5B7BA92A0D2C}" type="presOf" srcId="{9C2F968F-8707-41C3-A217-876048BEC942}" destId="{3B6C4690-6F97-461E-A845-7F39897F4C2E}" srcOrd="0" destOrd="0" presId="urn:microsoft.com/office/officeart/2008/layout/VerticalCurvedList"/>
    <dgm:cxn modelId="{067AB6A5-CCA6-46D0-87DD-23C966418D97}" srcId="{91AA80B6-ECA9-4881-87CD-FF7A0E81A674}" destId="{FE7F720B-C4BE-4D44-8988-607E5C24ADDC}" srcOrd="4" destOrd="0" parTransId="{C44D2452-D851-4F06-85C7-CC1B05ECF782}" sibTransId="{A349F376-91B4-4593-A1F0-A1B4B6E5678C}"/>
    <dgm:cxn modelId="{413A7C38-1A71-478D-87E1-64069E86BDA9}" srcId="{91AA80B6-ECA9-4881-87CD-FF7A0E81A674}" destId="{9C2F968F-8707-41C3-A217-876048BEC942}" srcOrd="1" destOrd="0" parTransId="{2298863E-5FA6-4E0C-A3F1-4B620047C5E9}" sibTransId="{F2B7F47E-FFFC-436B-9CB6-C97CB6A9CC46}"/>
    <dgm:cxn modelId="{E5A3237E-5F7B-4549-8BA6-F59C6F10104F}" type="presOf" srcId="{94A340E4-A67A-4996-B161-24666DDC8DC5}" destId="{CE489DA6-C4F5-457E-9A04-77B7C26B8D32}" srcOrd="0" destOrd="0" presId="urn:microsoft.com/office/officeart/2008/layout/VerticalCurvedList"/>
    <dgm:cxn modelId="{2965893F-E8C0-4888-BF4F-AEF1B5573B9D}" type="presOf" srcId="{F0875B0D-1450-4FB9-A9AC-FC6EA5802D6C}" destId="{1F95F7D3-3BD3-478A-8E55-7B7736EED32C}" srcOrd="0" destOrd="0" presId="urn:microsoft.com/office/officeart/2008/layout/VerticalCurvedList"/>
    <dgm:cxn modelId="{75D376EA-A079-43F9-A9DE-E6F26F5A143F}" type="presParOf" srcId="{0A375A93-642C-4020-97B8-385BB5BB442C}" destId="{20FB52FB-AF30-4375-835E-D06DDB4E1B44}" srcOrd="0" destOrd="0" presId="urn:microsoft.com/office/officeart/2008/layout/VerticalCurvedList"/>
    <dgm:cxn modelId="{297FCFE5-9752-428F-99D0-72174770EC5D}" type="presParOf" srcId="{20FB52FB-AF30-4375-835E-D06DDB4E1B44}" destId="{8D081DC9-E690-4CB2-AF95-4C49B44FB96E}" srcOrd="0" destOrd="0" presId="urn:microsoft.com/office/officeart/2008/layout/VerticalCurvedList"/>
    <dgm:cxn modelId="{DFBB4235-5C15-4647-BF9C-9B3094351700}" type="presParOf" srcId="{8D081DC9-E690-4CB2-AF95-4C49B44FB96E}" destId="{095940A8-BDFC-4DB1-B91F-5DF47CCE413D}" srcOrd="0" destOrd="0" presId="urn:microsoft.com/office/officeart/2008/layout/VerticalCurvedList"/>
    <dgm:cxn modelId="{18299565-887E-4337-BD5A-27D2F8533B6A}" type="presParOf" srcId="{8D081DC9-E690-4CB2-AF95-4C49B44FB96E}" destId="{CE489DA6-C4F5-457E-9A04-77B7C26B8D32}" srcOrd="1" destOrd="0" presId="urn:microsoft.com/office/officeart/2008/layout/VerticalCurvedList"/>
    <dgm:cxn modelId="{93F6D071-54E3-44E6-9796-972361DAF918}" type="presParOf" srcId="{8D081DC9-E690-4CB2-AF95-4C49B44FB96E}" destId="{B69B8C51-7277-4E7A-9537-D27592B8B64F}" srcOrd="2" destOrd="0" presId="urn:microsoft.com/office/officeart/2008/layout/VerticalCurvedList"/>
    <dgm:cxn modelId="{5F496B82-02A1-4136-8C0C-890460358348}" type="presParOf" srcId="{8D081DC9-E690-4CB2-AF95-4C49B44FB96E}" destId="{2D8CD88C-105F-4B34-A812-DF2D70ECCB66}" srcOrd="3" destOrd="0" presId="urn:microsoft.com/office/officeart/2008/layout/VerticalCurvedList"/>
    <dgm:cxn modelId="{C9D8FB07-3719-4A0E-9946-7D20E32362E1}" type="presParOf" srcId="{20FB52FB-AF30-4375-835E-D06DDB4E1B44}" destId="{FE7AE36F-F231-4B3C-8FD2-F372120D4EFB}" srcOrd="1" destOrd="0" presId="urn:microsoft.com/office/officeart/2008/layout/VerticalCurvedList"/>
    <dgm:cxn modelId="{AEA85632-167A-4258-8279-EF84B50A8910}" type="presParOf" srcId="{20FB52FB-AF30-4375-835E-D06DDB4E1B44}" destId="{1606CF8A-0F18-4D28-AD25-A0940D387BA5}" srcOrd="2" destOrd="0" presId="urn:microsoft.com/office/officeart/2008/layout/VerticalCurvedList"/>
    <dgm:cxn modelId="{68B7D6AD-63D3-4AF1-863E-3429CE0E42C4}" type="presParOf" srcId="{1606CF8A-0F18-4D28-AD25-A0940D387BA5}" destId="{8EED6FF8-D0CE-442A-AD0B-82FA5FA7B641}" srcOrd="0" destOrd="0" presId="urn:microsoft.com/office/officeart/2008/layout/VerticalCurvedList"/>
    <dgm:cxn modelId="{F68017E5-B4F8-45B4-82A0-C122FA6D0B41}" type="presParOf" srcId="{20FB52FB-AF30-4375-835E-D06DDB4E1B44}" destId="{3B6C4690-6F97-461E-A845-7F39897F4C2E}" srcOrd="3" destOrd="0" presId="urn:microsoft.com/office/officeart/2008/layout/VerticalCurvedList"/>
    <dgm:cxn modelId="{F143757C-C3F5-4D1B-8080-6A9BD277931E}" type="presParOf" srcId="{20FB52FB-AF30-4375-835E-D06DDB4E1B44}" destId="{C946D621-F5F0-4329-A05B-514F8A0B5598}" srcOrd="4" destOrd="0" presId="urn:microsoft.com/office/officeart/2008/layout/VerticalCurvedList"/>
    <dgm:cxn modelId="{F6410432-ADBC-4BE7-86B3-0572563F32F1}" type="presParOf" srcId="{C946D621-F5F0-4329-A05B-514F8A0B5598}" destId="{A2667E91-535A-4D5D-B0F0-0E1C7269CB81}" srcOrd="0" destOrd="0" presId="urn:microsoft.com/office/officeart/2008/layout/VerticalCurvedList"/>
    <dgm:cxn modelId="{E48E5BA8-8ABF-439D-90CF-AC073CDA163E}" type="presParOf" srcId="{20FB52FB-AF30-4375-835E-D06DDB4E1B44}" destId="{F388351E-EC80-4115-B7D5-1C9CFA749FC2}" srcOrd="5" destOrd="0" presId="urn:microsoft.com/office/officeart/2008/layout/VerticalCurvedList"/>
    <dgm:cxn modelId="{DCCE14F2-BE32-4A94-97E3-ECACB2777F38}" type="presParOf" srcId="{20FB52FB-AF30-4375-835E-D06DDB4E1B44}" destId="{95CBFCB5-0957-4596-8FAF-726507042063}" srcOrd="6" destOrd="0" presId="urn:microsoft.com/office/officeart/2008/layout/VerticalCurvedList"/>
    <dgm:cxn modelId="{92D90EA2-380E-459B-9470-8BECD31BEBEA}" type="presParOf" srcId="{95CBFCB5-0957-4596-8FAF-726507042063}" destId="{196B8E29-7BCF-4A05-9921-FDC35DD0BE41}" srcOrd="0" destOrd="0" presId="urn:microsoft.com/office/officeart/2008/layout/VerticalCurvedList"/>
    <dgm:cxn modelId="{3055FB95-E39C-46C5-923A-C8BF9A82E552}" type="presParOf" srcId="{20FB52FB-AF30-4375-835E-D06DDB4E1B44}" destId="{60D0A262-DB68-4AFF-B052-AEA443C10549}" srcOrd="7" destOrd="0" presId="urn:microsoft.com/office/officeart/2008/layout/VerticalCurvedList"/>
    <dgm:cxn modelId="{A8643606-DB51-4DE1-B87D-7608347F0757}" type="presParOf" srcId="{20FB52FB-AF30-4375-835E-D06DDB4E1B44}" destId="{92345984-FD14-4E26-8FC5-09B78E8A6014}" srcOrd="8" destOrd="0" presId="urn:microsoft.com/office/officeart/2008/layout/VerticalCurvedList"/>
    <dgm:cxn modelId="{1735FFD3-DBEE-4ABA-A375-18C2DE5CCD85}" type="presParOf" srcId="{92345984-FD14-4E26-8FC5-09B78E8A6014}" destId="{395FA2C8-45D4-497D-99C1-CF7A7AD157BE}" srcOrd="0" destOrd="0" presId="urn:microsoft.com/office/officeart/2008/layout/VerticalCurvedList"/>
    <dgm:cxn modelId="{48311084-BFBE-4B16-A984-467E3EE8D5B4}" type="presParOf" srcId="{20FB52FB-AF30-4375-835E-D06DDB4E1B44}" destId="{05235264-B337-48D8-8478-28A193B4B971}" srcOrd="9" destOrd="0" presId="urn:microsoft.com/office/officeart/2008/layout/VerticalCurvedList"/>
    <dgm:cxn modelId="{0E3423BF-7729-4368-9F0A-B45D59B5CC81}" type="presParOf" srcId="{20FB52FB-AF30-4375-835E-D06DDB4E1B44}" destId="{2B2A6A6F-474F-4562-9A48-15D0C9E6DC79}" srcOrd="10" destOrd="0" presId="urn:microsoft.com/office/officeart/2008/layout/VerticalCurvedList"/>
    <dgm:cxn modelId="{678B01D2-4B1D-4D98-83B7-EF748C44F23B}" type="presParOf" srcId="{2B2A6A6F-474F-4562-9A48-15D0C9E6DC79}" destId="{2E20E4CA-CFDA-433C-AE7F-DAABD6B08953}" srcOrd="0" destOrd="0" presId="urn:microsoft.com/office/officeart/2008/layout/VerticalCurvedList"/>
    <dgm:cxn modelId="{408E2080-B57F-4B82-829D-48530C93B68C}" type="presParOf" srcId="{20FB52FB-AF30-4375-835E-D06DDB4E1B44}" destId="{1F95F7D3-3BD3-478A-8E55-7B7736EED32C}" srcOrd="11" destOrd="0" presId="urn:microsoft.com/office/officeart/2008/layout/VerticalCurvedList"/>
    <dgm:cxn modelId="{58F69E1F-3D6A-4FF6-AC1F-A0E6FBBA76DE}" type="presParOf" srcId="{20FB52FB-AF30-4375-835E-D06DDB4E1B44}" destId="{8882E399-1CE2-4E29-B5B1-DD5C40119C12}" srcOrd="12" destOrd="0" presId="urn:microsoft.com/office/officeart/2008/layout/VerticalCurvedList"/>
    <dgm:cxn modelId="{B2F462C7-5349-4297-B634-617A08373DB0}" type="presParOf" srcId="{8882E399-1CE2-4E29-B5B1-DD5C40119C12}" destId="{184A46AC-EF7C-4583-87E0-0C1708663C9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AA80B6-ECA9-4881-87CD-FF7A0E81A674}" type="doc">
      <dgm:prSet loTypeId="urn:microsoft.com/office/officeart/2008/layout/VerticalCurvedList" loCatId="list" qsTypeId="urn:microsoft.com/office/officeart/2005/8/quickstyle/simple1" qsCatId="simple" csTypeId="urn:microsoft.com/office/officeart/2005/8/colors/accent3_1" csCatId="accent3" phldr="1"/>
      <dgm:spPr/>
      <dgm:t>
        <a:bodyPr/>
        <a:lstStyle/>
        <a:p>
          <a:endParaRPr lang="fr-FR"/>
        </a:p>
      </dgm:t>
    </dgm:pt>
    <dgm:pt modelId="{4CB1D89F-BF4B-45CC-8FDB-7C3E8AFABCE0}">
      <dgm:prSet phldrT="[Texte]"/>
      <dgm:spPr/>
      <dgm:t>
        <a:bodyPr/>
        <a:lstStyle/>
        <a:p>
          <a:pPr algn="just"/>
          <a:r>
            <a:rPr lang="fr-FR" b="1" u="sng" dirty="0" smtClean="0"/>
            <a:t>2014</a:t>
          </a:r>
          <a:r>
            <a:rPr lang="fr-FR" dirty="0" smtClean="0"/>
            <a:t>: As part of the Key population </a:t>
          </a:r>
          <a:r>
            <a:rPr lang="fr-FR" dirty="0" err="1" smtClean="0"/>
            <a:t>committee</a:t>
          </a:r>
          <a:r>
            <a:rPr lang="fr-FR" dirty="0" smtClean="0"/>
            <a:t>, the MSM leadership </a:t>
          </a:r>
          <a:r>
            <a:rPr lang="fr-FR" dirty="0" err="1" smtClean="0"/>
            <a:t>advocacy</a:t>
          </a:r>
          <a:r>
            <a:rPr lang="fr-FR" dirty="0" smtClean="0"/>
            <a:t> </a:t>
          </a:r>
          <a:r>
            <a:rPr lang="fr-FR" dirty="0" err="1" smtClean="0"/>
            <a:t>takes</a:t>
          </a:r>
          <a:r>
            <a:rPr lang="fr-FR" dirty="0" smtClean="0"/>
            <a:t> a </a:t>
          </a:r>
          <a:r>
            <a:rPr lang="fr-FR" dirty="0" err="1" smtClean="0"/>
            <a:t>step</a:t>
          </a:r>
          <a:r>
            <a:rPr lang="fr-FR" dirty="0" smtClean="0"/>
            <a:t> </a:t>
          </a:r>
          <a:r>
            <a:rPr lang="fr-FR" dirty="0" err="1" smtClean="0"/>
            <a:t>futher</a:t>
          </a:r>
          <a:r>
            <a:rPr lang="fr-FR" dirty="0" smtClean="0"/>
            <a:t> by </a:t>
          </a:r>
          <a:r>
            <a:rPr lang="fr-FR" dirty="0" err="1" smtClean="0"/>
            <a:t>being</a:t>
          </a:r>
          <a:r>
            <a:rPr lang="fr-FR" dirty="0" smtClean="0"/>
            <a:t> </a:t>
          </a:r>
          <a:r>
            <a:rPr lang="fr-FR" dirty="0" err="1" smtClean="0"/>
            <a:t>included</a:t>
          </a:r>
          <a:r>
            <a:rPr lang="fr-FR" dirty="0" smtClean="0"/>
            <a:t> in the Country </a:t>
          </a:r>
          <a:r>
            <a:rPr lang="fr-FR" dirty="0" err="1" smtClean="0"/>
            <a:t>Coordinating</a:t>
          </a:r>
          <a:r>
            <a:rPr lang="fr-FR" dirty="0" smtClean="0"/>
            <a:t> </a:t>
          </a:r>
          <a:r>
            <a:rPr lang="fr-FR" dirty="0" err="1" smtClean="0"/>
            <a:t>Mechanism</a:t>
          </a:r>
          <a:r>
            <a:rPr lang="fr-FR" dirty="0" smtClean="0"/>
            <a:t> for the global </a:t>
          </a:r>
          <a:r>
            <a:rPr lang="fr-FR" dirty="0" err="1" smtClean="0"/>
            <a:t>fund</a:t>
          </a:r>
          <a:r>
            <a:rPr lang="fr-FR" dirty="0" smtClean="0"/>
            <a:t>. </a:t>
          </a:r>
          <a:r>
            <a:rPr lang="fr-FR" dirty="0" err="1" smtClean="0"/>
            <a:t>Their</a:t>
          </a:r>
          <a:r>
            <a:rPr lang="fr-FR" dirty="0" smtClean="0"/>
            <a:t> right to vote </a:t>
          </a:r>
          <a:r>
            <a:rPr lang="fr-FR" dirty="0" err="1" smtClean="0"/>
            <a:t>will</a:t>
          </a:r>
          <a:r>
            <a:rPr lang="fr-FR" dirty="0" smtClean="0"/>
            <a:t> </a:t>
          </a:r>
          <a:r>
            <a:rPr lang="fr-FR" dirty="0" err="1" smtClean="0"/>
            <a:t>be</a:t>
          </a:r>
          <a:r>
            <a:rPr lang="fr-FR" dirty="0" smtClean="0"/>
            <a:t> </a:t>
          </a:r>
          <a:r>
            <a:rPr lang="fr-FR" dirty="0" err="1" smtClean="0"/>
            <a:t>revoked</a:t>
          </a:r>
          <a:r>
            <a:rPr lang="fr-FR" dirty="0" smtClean="0"/>
            <a:t> 4 </a:t>
          </a:r>
          <a:r>
            <a:rPr lang="fr-FR" dirty="0" err="1" smtClean="0"/>
            <a:t>years</a:t>
          </a:r>
          <a:r>
            <a:rPr lang="fr-FR" dirty="0" smtClean="0"/>
            <a:t> </a:t>
          </a:r>
          <a:r>
            <a:rPr lang="fr-FR" dirty="0" err="1" smtClean="0"/>
            <a:t>later</a:t>
          </a:r>
          <a:r>
            <a:rPr lang="fr-FR" dirty="0" smtClean="0"/>
            <a:t>.</a:t>
          </a:r>
          <a:endParaRPr lang="fr-FR" dirty="0"/>
        </a:p>
      </dgm:t>
    </dgm:pt>
    <dgm:pt modelId="{39155178-EF97-47EC-B485-C01BEDAF738D}" type="parTrans" cxnId="{F52A8C8D-61D5-4858-8C76-55E840A05AAF}">
      <dgm:prSet/>
      <dgm:spPr/>
      <dgm:t>
        <a:bodyPr/>
        <a:lstStyle/>
        <a:p>
          <a:endParaRPr lang="fr-FR"/>
        </a:p>
      </dgm:t>
    </dgm:pt>
    <dgm:pt modelId="{B1D99F74-F02D-435C-B684-2CF017B8C2B6}" type="sibTrans" cxnId="{F52A8C8D-61D5-4858-8C76-55E840A05AAF}">
      <dgm:prSet/>
      <dgm:spPr/>
      <dgm:t>
        <a:bodyPr/>
        <a:lstStyle/>
        <a:p>
          <a:endParaRPr lang="fr-FR"/>
        </a:p>
      </dgm:t>
    </dgm:pt>
    <dgm:pt modelId="{2FC751A5-4649-469D-83B2-D4B206B521F9}">
      <dgm:prSet phldrT="[Texte]"/>
      <dgm:spPr/>
      <dgm:t>
        <a:bodyPr/>
        <a:lstStyle/>
        <a:p>
          <a:pPr algn="just"/>
          <a:r>
            <a:rPr lang="fr-FR" b="1" i="0" u="sng" dirty="0" smtClean="0"/>
            <a:t>2016</a:t>
          </a:r>
          <a:r>
            <a:rPr lang="fr-FR" dirty="0" smtClean="0"/>
            <a:t>: The Linkages </a:t>
          </a:r>
          <a:r>
            <a:rPr lang="fr-FR" dirty="0" err="1" smtClean="0"/>
            <a:t>project</a:t>
          </a:r>
          <a:r>
            <a:rPr lang="fr-FR" dirty="0" smtClean="0"/>
            <a:t> </a:t>
          </a:r>
          <a:r>
            <a:rPr lang="fr-FR" dirty="0" err="1" smtClean="0"/>
            <a:t>launchs</a:t>
          </a:r>
          <a:r>
            <a:rPr lang="fr-FR" dirty="0" smtClean="0"/>
            <a:t> in Burundi. </a:t>
          </a:r>
          <a:r>
            <a:rPr lang="fr-FR" dirty="0" err="1" smtClean="0"/>
            <a:t>Between</a:t>
          </a:r>
          <a:r>
            <a:rPr lang="fr-FR" dirty="0" smtClean="0"/>
            <a:t> 2016 - 2019: 11481 MSM and Trans people have been </a:t>
          </a:r>
          <a:r>
            <a:rPr lang="fr-FR" dirty="0" err="1" smtClean="0"/>
            <a:t>reached</a:t>
          </a:r>
          <a:r>
            <a:rPr lang="fr-FR" dirty="0" smtClean="0"/>
            <a:t> </a:t>
          </a:r>
          <a:r>
            <a:rPr lang="fr-FR" dirty="0" err="1" smtClean="0"/>
            <a:t>accross</a:t>
          </a:r>
          <a:r>
            <a:rPr lang="fr-FR" dirty="0" smtClean="0"/>
            <a:t> Burundi / 8173 </a:t>
          </a:r>
          <a:r>
            <a:rPr lang="fr-FR" dirty="0" err="1" smtClean="0"/>
            <a:t>had</a:t>
          </a:r>
          <a:r>
            <a:rPr lang="fr-FR" dirty="0" smtClean="0"/>
            <a:t> </a:t>
          </a:r>
          <a:r>
            <a:rPr lang="fr-FR" dirty="0" err="1" smtClean="0"/>
            <a:t>access</a:t>
          </a:r>
          <a:r>
            <a:rPr lang="fr-FR" dirty="0" smtClean="0"/>
            <a:t> to HIV tests / 305 </a:t>
          </a:r>
          <a:r>
            <a:rPr lang="fr-FR" dirty="0" err="1" smtClean="0"/>
            <a:t>were</a:t>
          </a:r>
          <a:r>
            <a:rPr lang="fr-FR" dirty="0" smtClean="0"/>
            <a:t> </a:t>
          </a:r>
          <a:r>
            <a:rPr lang="fr-FR" dirty="0" err="1" smtClean="0"/>
            <a:t>tested</a:t>
          </a:r>
          <a:r>
            <a:rPr lang="fr-FR" dirty="0" smtClean="0"/>
            <a:t> positive and 293 are on </a:t>
          </a:r>
          <a:r>
            <a:rPr lang="fr-FR" dirty="0" err="1" smtClean="0"/>
            <a:t>treatement</a:t>
          </a:r>
          <a:r>
            <a:rPr lang="fr-FR" dirty="0" smtClean="0"/>
            <a:t>. (6)</a:t>
          </a:r>
          <a:endParaRPr lang="fr-FR" dirty="0"/>
        </a:p>
      </dgm:t>
    </dgm:pt>
    <dgm:pt modelId="{8A16CBA5-98CA-4745-B348-FD659B856761}" type="parTrans" cxnId="{53371AC7-B188-4689-8640-CC19CEDD917D}">
      <dgm:prSet/>
      <dgm:spPr/>
      <dgm:t>
        <a:bodyPr/>
        <a:lstStyle/>
        <a:p>
          <a:endParaRPr lang="fr-FR"/>
        </a:p>
      </dgm:t>
    </dgm:pt>
    <dgm:pt modelId="{238857C9-7DA1-4F09-9629-460ED4EEC0EA}" type="sibTrans" cxnId="{53371AC7-B188-4689-8640-CC19CEDD917D}">
      <dgm:prSet/>
      <dgm:spPr/>
      <dgm:t>
        <a:bodyPr/>
        <a:lstStyle/>
        <a:p>
          <a:endParaRPr lang="fr-FR"/>
        </a:p>
      </dgm:t>
    </dgm:pt>
    <dgm:pt modelId="{FE7F720B-C4BE-4D44-8988-607E5C24ADDC}">
      <dgm:prSet phldrT="[Texte]"/>
      <dgm:spPr/>
      <dgm:t>
        <a:bodyPr/>
        <a:lstStyle/>
        <a:p>
          <a:r>
            <a:rPr lang="fr-FR" b="1" u="sng" dirty="0" smtClean="0"/>
            <a:t>2020</a:t>
          </a:r>
          <a:r>
            <a:rPr lang="fr-FR" dirty="0" smtClean="0"/>
            <a:t>: 0.9% </a:t>
          </a:r>
          <a:r>
            <a:rPr lang="fr-FR" dirty="0" err="1" smtClean="0"/>
            <a:t>is</a:t>
          </a:r>
          <a:r>
            <a:rPr lang="fr-FR" dirty="0" smtClean="0"/>
            <a:t> the national HIV </a:t>
          </a:r>
          <a:r>
            <a:rPr lang="fr-FR" dirty="0" err="1" smtClean="0"/>
            <a:t>prevalence</a:t>
          </a:r>
          <a:r>
            <a:rPr lang="fr-FR" dirty="0" smtClean="0"/>
            <a:t> rate and 79 MSM&amp;TG, 233 </a:t>
          </a:r>
          <a:r>
            <a:rPr lang="fr-FR" dirty="0" err="1" smtClean="0"/>
            <a:t>FSWs</a:t>
          </a:r>
          <a:r>
            <a:rPr lang="fr-FR" dirty="0" smtClean="0"/>
            <a:t>, 30 </a:t>
          </a:r>
          <a:r>
            <a:rPr lang="fr-FR" dirty="0" err="1" smtClean="0"/>
            <a:t>D.users</a:t>
          </a:r>
          <a:r>
            <a:rPr lang="fr-FR" dirty="0" smtClean="0"/>
            <a:t> </a:t>
          </a:r>
          <a:r>
            <a:rPr lang="fr-FR" dirty="0" err="1" smtClean="0"/>
            <a:t>peer</a:t>
          </a:r>
          <a:r>
            <a:rPr lang="fr-FR" dirty="0" smtClean="0"/>
            <a:t> </a:t>
          </a:r>
          <a:r>
            <a:rPr lang="fr-FR" dirty="0" err="1" smtClean="0"/>
            <a:t>educators</a:t>
          </a:r>
          <a:r>
            <a:rPr lang="fr-FR" dirty="0" smtClean="0"/>
            <a:t> are </a:t>
          </a:r>
          <a:r>
            <a:rPr lang="fr-FR" dirty="0" err="1" smtClean="0"/>
            <a:t>actively</a:t>
          </a:r>
          <a:r>
            <a:rPr lang="fr-FR" dirty="0" smtClean="0"/>
            <a:t> </a:t>
          </a:r>
          <a:r>
            <a:rPr lang="fr-FR" dirty="0" err="1" smtClean="0"/>
            <a:t>engaged</a:t>
          </a:r>
          <a:r>
            <a:rPr lang="fr-FR" dirty="0" smtClean="0"/>
            <a:t> in 13 out of 17 </a:t>
          </a:r>
          <a:r>
            <a:rPr lang="fr-FR" dirty="0" err="1" smtClean="0"/>
            <a:t>regions</a:t>
          </a:r>
          <a:r>
            <a:rPr lang="fr-FR" dirty="0" smtClean="0"/>
            <a:t> of Burundi (5 for </a:t>
          </a:r>
          <a:r>
            <a:rPr lang="fr-FR" dirty="0" err="1" smtClean="0"/>
            <a:t>D.users</a:t>
          </a:r>
          <a:r>
            <a:rPr lang="fr-FR" dirty="0" smtClean="0"/>
            <a:t>).</a:t>
          </a:r>
          <a:endParaRPr lang="fr-FR" dirty="0"/>
        </a:p>
      </dgm:t>
    </dgm:pt>
    <dgm:pt modelId="{C44D2452-D851-4F06-85C7-CC1B05ECF782}" type="parTrans" cxnId="{067AB6A5-CCA6-46D0-87DD-23C966418D97}">
      <dgm:prSet/>
      <dgm:spPr/>
      <dgm:t>
        <a:bodyPr/>
        <a:lstStyle/>
        <a:p>
          <a:endParaRPr lang="fr-FR"/>
        </a:p>
      </dgm:t>
    </dgm:pt>
    <dgm:pt modelId="{A349F376-91B4-4593-A1F0-A1B4B6E5678C}" type="sibTrans" cxnId="{067AB6A5-CCA6-46D0-87DD-23C966418D97}">
      <dgm:prSet/>
      <dgm:spPr/>
      <dgm:t>
        <a:bodyPr/>
        <a:lstStyle/>
        <a:p>
          <a:endParaRPr lang="fr-FR"/>
        </a:p>
      </dgm:t>
    </dgm:pt>
    <dgm:pt modelId="{E20846C6-4DD7-492D-960B-EB0058149101}">
      <dgm:prSet/>
      <dgm:spPr/>
      <dgm:t>
        <a:bodyPr/>
        <a:lstStyle/>
        <a:p>
          <a:r>
            <a:rPr lang="fr-FR" b="1" u="sng" dirty="0" smtClean="0"/>
            <a:t>2013</a:t>
          </a:r>
          <a:r>
            <a:rPr lang="fr-FR" dirty="0" smtClean="0"/>
            <a:t>: </a:t>
          </a:r>
          <a:r>
            <a:rPr lang="en-US" dirty="0" smtClean="0"/>
            <a:t>The 2013 Priorities for Local AIDS Control Efforts (PLACE) study have identified up to </a:t>
          </a:r>
          <a:r>
            <a:rPr lang="fr-FR" dirty="0" smtClean="0"/>
            <a:t>9,346 MSM </a:t>
          </a:r>
          <a:r>
            <a:rPr lang="fr-FR" dirty="0" err="1" smtClean="0"/>
            <a:t>accross</a:t>
          </a:r>
          <a:r>
            <a:rPr lang="fr-FR" dirty="0" smtClean="0"/>
            <a:t> Burundi </a:t>
          </a:r>
          <a:r>
            <a:rPr lang="fr-FR" dirty="0" err="1" smtClean="0"/>
            <a:t>with</a:t>
          </a:r>
          <a:r>
            <a:rPr lang="fr-FR" dirty="0" smtClean="0"/>
            <a:t> HIV </a:t>
          </a:r>
          <a:r>
            <a:rPr lang="fr-FR" dirty="0" err="1" smtClean="0"/>
            <a:t>prevalence</a:t>
          </a:r>
          <a:r>
            <a:rPr lang="fr-FR" dirty="0" smtClean="0"/>
            <a:t> rates of </a:t>
          </a:r>
          <a:r>
            <a:rPr lang="en-US" b="0" i="0" u="none" dirty="0" smtClean="0"/>
            <a:t>4.8%. Which is 3 times as high as the national level. </a:t>
          </a:r>
          <a:r>
            <a:rPr lang="en-US" dirty="0" smtClean="0"/>
            <a:t>51,482 FSWs have also been identified with HIV prevalence rates of 21.3%. (5)</a:t>
          </a:r>
          <a:endParaRPr lang="fr-FR" dirty="0"/>
        </a:p>
      </dgm:t>
    </dgm:pt>
    <dgm:pt modelId="{170BECCE-1727-4809-851F-4B71A03E6716}" type="parTrans" cxnId="{4127084C-14F3-48B6-85B2-3FDCBD14AC26}">
      <dgm:prSet/>
      <dgm:spPr/>
      <dgm:t>
        <a:bodyPr/>
        <a:lstStyle/>
        <a:p>
          <a:endParaRPr lang="fr-FR"/>
        </a:p>
      </dgm:t>
    </dgm:pt>
    <dgm:pt modelId="{C71520E3-D012-4046-A710-EBBBCBB4C392}" type="sibTrans" cxnId="{4127084C-14F3-48B6-85B2-3FDCBD14AC26}">
      <dgm:prSet/>
      <dgm:spPr/>
      <dgm:t>
        <a:bodyPr/>
        <a:lstStyle/>
        <a:p>
          <a:endParaRPr lang="fr-FR"/>
        </a:p>
      </dgm:t>
    </dgm:pt>
    <dgm:pt modelId="{8F5828B8-8E13-4B68-87C2-031888CE78F9}">
      <dgm:prSet/>
      <dgm:spPr/>
      <dgm:t>
        <a:bodyPr/>
        <a:lstStyle/>
        <a:p>
          <a:r>
            <a:rPr lang="fr-FR" dirty="0" err="1" smtClean="0"/>
            <a:t>Between</a:t>
          </a:r>
          <a:r>
            <a:rPr lang="fr-FR" dirty="0" smtClean="0"/>
            <a:t> 2016 – 2019: 57541 </a:t>
          </a:r>
          <a:r>
            <a:rPr lang="fr-FR" dirty="0" err="1" smtClean="0"/>
            <a:t>Femal</a:t>
          </a:r>
          <a:r>
            <a:rPr lang="fr-FR" dirty="0" smtClean="0"/>
            <a:t> </a:t>
          </a:r>
          <a:r>
            <a:rPr lang="fr-FR" dirty="0" err="1" smtClean="0"/>
            <a:t>Sexworks</a:t>
          </a:r>
          <a:r>
            <a:rPr lang="fr-FR" dirty="0" smtClean="0"/>
            <a:t> have been </a:t>
          </a:r>
          <a:r>
            <a:rPr lang="fr-FR" dirty="0" err="1" smtClean="0"/>
            <a:t>reached</a:t>
          </a:r>
          <a:r>
            <a:rPr lang="fr-FR" dirty="0" smtClean="0"/>
            <a:t> </a:t>
          </a:r>
          <a:r>
            <a:rPr lang="fr-FR" dirty="0" err="1" smtClean="0"/>
            <a:t>accross</a:t>
          </a:r>
          <a:r>
            <a:rPr lang="fr-FR" dirty="0" smtClean="0"/>
            <a:t> Burundi / 43467 </a:t>
          </a:r>
          <a:r>
            <a:rPr lang="fr-FR" dirty="0" err="1" smtClean="0"/>
            <a:t>FSWs</a:t>
          </a:r>
          <a:r>
            <a:rPr lang="fr-FR" dirty="0" smtClean="0"/>
            <a:t> </a:t>
          </a:r>
          <a:r>
            <a:rPr lang="fr-FR" dirty="0" err="1" smtClean="0"/>
            <a:t>had</a:t>
          </a:r>
          <a:r>
            <a:rPr lang="fr-FR" dirty="0" smtClean="0"/>
            <a:t> </a:t>
          </a:r>
          <a:r>
            <a:rPr lang="fr-FR" dirty="0" err="1" smtClean="0"/>
            <a:t>access</a:t>
          </a:r>
          <a:r>
            <a:rPr lang="fr-FR" dirty="0" smtClean="0"/>
            <a:t> to HIV tests / 3157 </a:t>
          </a:r>
          <a:r>
            <a:rPr lang="fr-FR" dirty="0" err="1" smtClean="0"/>
            <a:t>were</a:t>
          </a:r>
          <a:r>
            <a:rPr lang="fr-FR" dirty="0" smtClean="0"/>
            <a:t> </a:t>
          </a:r>
          <a:r>
            <a:rPr lang="fr-FR" dirty="0" err="1" smtClean="0"/>
            <a:t>tested</a:t>
          </a:r>
          <a:r>
            <a:rPr lang="fr-FR" dirty="0" smtClean="0"/>
            <a:t> positive and 3047 are on </a:t>
          </a:r>
          <a:r>
            <a:rPr lang="fr-FR" dirty="0" err="1" smtClean="0"/>
            <a:t>treatement</a:t>
          </a:r>
          <a:r>
            <a:rPr lang="fr-FR" dirty="0" smtClean="0"/>
            <a:t>. (6)</a:t>
          </a:r>
          <a:endParaRPr lang="fr-FR" dirty="0"/>
        </a:p>
      </dgm:t>
    </dgm:pt>
    <dgm:pt modelId="{C30F6C2C-4556-47CE-B1E6-42D30982FB8C}" type="parTrans" cxnId="{73B56CF9-8753-4BCB-8920-A50D868C7557}">
      <dgm:prSet/>
      <dgm:spPr/>
      <dgm:t>
        <a:bodyPr/>
        <a:lstStyle/>
        <a:p>
          <a:endParaRPr lang="fr-FR"/>
        </a:p>
      </dgm:t>
    </dgm:pt>
    <dgm:pt modelId="{FBB7AC17-A6C5-4E69-8451-0904F0D4253F}" type="sibTrans" cxnId="{73B56CF9-8753-4BCB-8920-A50D868C7557}">
      <dgm:prSet/>
      <dgm:spPr/>
      <dgm:t>
        <a:bodyPr/>
        <a:lstStyle/>
        <a:p>
          <a:endParaRPr lang="fr-FR"/>
        </a:p>
      </dgm:t>
    </dgm:pt>
    <dgm:pt modelId="{0A375A93-642C-4020-97B8-385BB5BB442C}" type="pres">
      <dgm:prSet presAssocID="{91AA80B6-ECA9-4881-87CD-FF7A0E81A674}" presName="Name0" presStyleCnt="0">
        <dgm:presLayoutVars>
          <dgm:chMax val="7"/>
          <dgm:chPref val="7"/>
          <dgm:dir/>
        </dgm:presLayoutVars>
      </dgm:prSet>
      <dgm:spPr/>
      <dgm:t>
        <a:bodyPr/>
        <a:lstStyle/>
        <a:p>
          <a:endParaRPr lang="fr-FR"/>
        </a:p>
      </dgm:t>
    </dgm:pt>
    <dgm:pt modelId="{20FB52FB-AF30-4375-835E-D06DDB4E1B44}" type="pres">
      <dgm:prSet presAssocID="{91AA80B6-ECA9-4881-87CD-FF7A0E81A674}" presName="Name1" presStyleCnt="0"/>
      <dgm:spPr/>
      <dgm:t>
        <a:bodyPr/>
        <a:lstStyle/>
        <a:p>
          <a:endParaRPr lang="fr-FR"/>
        </a:p>
      </dgm:t>
    </dgm:pt>
    <dgm:pt modelId="{8D081DC9-E690-4CB2-AF95-4C49B44FB96E}" type="pres">
      <dgm:prSet presAssocID="{91AA80B6-ECA9-4881-87CD-FF7A0E81A674}" presName="cycle" presStyleCnt="0"/>
      <dgm:spPr/>
      <dgm:t>
        <a:bodyPr/>
        <a:lstStyle/>
        <a:p>
          <a:endParaRPr lang="fr-FR"/>
        </a:p>
      </dgm:t>
    </dgm:pt>
    <dgm:pt modelId="{095940A8-BDFC-4DB1-B91F-5DF47CCE413D}" type="pres">
      <dgm:prSet presAssocID="{91AA80B6-ECA9-4881-87CD-FF7A0E81A674}" presName="srcNode" presStyleLbl="node1" presStyleIdx="0" presStyleCnt="5"/>
      <dgm:spPr/>
      <dgm:t>
        <a:bodyPr/>
        <a:lstStyle/>
        <a:p>
          <a:endParaRPr lang="fr-FR"/>
        </a:p>
      </dgm:t>
    </dgm:pt>
    <dgm:pt modelId="{CE489DA6-C4F5-457E-9A04-77B7C26B8D32}" type="pres">
      <dgm:prSet presAssocID="{91AA80B6-ECA9-4881-87CD-FF7A0E81A674}" presName="conn" presStyleLbl="parChTrans1D2" presStyleIdx="0" presStyleCnt="1"/>
      <dgm:spPr/>
      <dgm:t>
        <a:bodyPr/>
        <a:lstStyle/>
        <a:p>
          <a:endParaRPr lang="fr-FR"/>
        </a:p>
      </dgm:t>
    </dgm:pt>
    <dgm:pt modelId="{B69B8C51-7277-4E7A-9537-D27592B8B64F}" type="pres">
      <dgm:prSet presAssocID="{91AA80B6-ECA9-4881-87CD-FF7A0E81A674}" presName="extraNode" presStyleLbl="node1" presStyleIdx="0" presStyleCnt="5"/>
      <dgm:spPr/>
      <dgm:t>
        <a:bodyPr/>
        <a:lstStyle/>
        <a:p>
          <a:endParaRPr lang="fr-FR"/>
        </a:p>
      </dgm:t>
    </dgm:pt>
    <dgm:pt modelId="{2D8CD88C-105F-4B34-A812-DF2D70ECCB66}" type="pres">
      <dgm:prSet presAssocID="{91AA80B6-ECA9-4881-87CD-FF7A0E81A674}" presName="dstNode" presStyleLbl="node1" presStyleIdx="0" presStyleCnt="5"/>
      <dgm:spPr/>
      <dgm:t>
        <a:bodyPr/>
        <a:lstStyle/>
        <a:p>
          <a:endParaRPr lang="fr-FR"/>
        </a:p>
      </dgm:t>
    </dgm:pt>
    <dgm:pt modelId="{248EF23C-35AB-46FF-A2CB-F77BDE945358}" type="pres">
      <dgm:prSet presAssocID="{E20846C6-4DD7-492D-960B-EB0058149101}" presName="text_1" presStyleLbl="node1" presStyleIdx="0" presStyleCnt="5">
        <dgm:presLayoutVars>
          <dgm:bulletEnabled val="1"/>
        </dgm:presLayoutVars>
      </dgm:prSet>
      <dgm:spPr/>
      <dgm:t>
        <a:bodyPr/>
        <a:lstStyle/>
        <a:p>
          <a:endParaRPr lang="fr-FR"/>
        </a:p>
      </dgm:t>
    </dgm:pt>
    <dgm:pt modelId="{D628600D-05E0-43DD-8CA9-71473381BFB7}" type="pres">
      <dgm:prSet presAssocID="{E20846C6-4DD7-492D-960B-EB0058149101}" presName="accent_1" presStyleCnt="0"/>
      <dgm:spPr/>
    </dgm:pt>
    <dgm:pt modelId="{2A03FAD1-DC92-4C21-A0E3-DCFE2F2B829D}" type="pres">
      <dgm:prSet presAssocID="{E20846C6-4DD7-492D-960B-EB0058149101}" presName="accentRepeatNode" presStyleLbl="solidFgAcc1" presStyleIdx="0" presStyleCnt="5"/>
      <dgm:spPr/>
    </dgm:pt>
    <dgm:pt modelId="{6024BA3D-AAA2-4522-A4DD-5F3E24C401E1}" type="pres">
      <dgm:prSet presAssocID="{4CB1D89F-BF4B-45CC-8FDB-7C3E8AFABCE0}" presName="text_2" presStyleLbl="node1" presStyleIdx="1" presStyleCnt="5">
        <dgm:presLayoutVars>
          <dgm:bulletEnabled val="1"/>
        </dgm:presLayoutVars>
      </dgm:prSet>
      <dgm:spPr/>
      <dgm:t>
        <a:bodyPr/>
        <a:lstStyle/>
        <a:p>
          <a:endParaRPr lang="fr-FR"/>
        </a:p>
      </dgm:t>
    </dgm:pt>
    <dgm:pt modelId="{B5C1F46E-6E2B-4918-8929-C70AA82BF983}" type="pres">
      <dgm:prSet presAssocID="{4CB1D89F-BF4B-45CC-8FDB-7C3E8AFABCE0}" presName="accent_2" presStyleCnt="0"/>
      <dgm:spPr/>
    </dgm:pt>
    <dgm:pt modelId="{196B8E29-7BCF-4A05-9921-FDC35DD0BE41}" type="pres">
      <dgm:prSet presAssocID="{4CB1D89F-BF4B-45CC-8FDB-7C3E8AFABCE0}" presName="accentRepeatNode" presStyleLbl="solidFgAcc1" presStyleIdx="1" presStyleCnt="5"/>
      <dgm:spPr/>
      <dgm:t>
        <a:bodyPr/>
        <a:lstStyle/>
        <a:p>
          <a:endParaRPr lang="fr-FR"/>
        </a:p>
      </dgm:t>
    </dgm:pt>
    <dgm:pt modelId="{1AD1E70B-377B-4E88-8034-48FBFB8C2332}" type="pres">
      <dgm:prSet presAssocID="{2FC751A5-4649-469D-83B2-D4B206B521F9}" presName="text_3" presStyleLbl="node1" presStyleIdx="2" presStyleCnt="5">
        <dgm:presLayoutVars>
          <dgm:bulletEnabled val="1"/>
        </dgm:presLayoutVars>
      </dgm:prSet>
      <dgm:spPr/>
      <dgm:t>
        <a:bodyPr/>
        <a:lstStyle/>
        <a:p>
          <a:endParaRPr lang="fr-FR"/>
        </a:p>
      </dgm:t>
    </dgm:pt>
    <dgm:pt modelId="{B410EE82-E9A4-45B8-8070-10C98DD98A42}" type="pres">
      <dgm:prSet presAssocID="{2FC751A5-4649-469D-83B2-D4B206B521F9}" presName="accent_3" presStyleCnt="0"/>
      <dgm:spPr/>
    </dgm:pt>
    <dgm:pt modelId="{395FA2C8-45D4-497D-99C1-CF7A7AD157BE}" type="pres">
      <dgm:prSet presAssocID="{2FC751A5-4649-469D-83B2-D4B206B521F9}" presName="accentRepeatNode" presStyleLbl="solidFgAcc1" presStyleIdx="2" presStyleCnt="5"/>
      <dgm:spPr/>
      <dgm:t>
        <a:bodyPr/>
        <a:lstStyle/>
        <a:p>
          <a:endParaRPr lang="fr-FR"/>
        </a:p>
      </dgm:t>
    </dgm:pt>
    <dgm:pt modelId="{61BBFB02-6FEE-4A59-9C60-0AC8BB87DD74}" type="pres">
      <dgm:prSet presAssocID="{8F5828B8-8E13-4B68-87C2-031888CE78F9}" presName="text_4" presStyleLbl="node1" presStyleIdx="3" presStyleCnt="5">
        <dgm:presLayoutVars>
          <dgm:bulletEnabled val="1"/>
        </dgm:presLayoutVars>
      </dgm:prSet>
      <dgm:spPr/>
      <dgm:t>
        <a:bodyPr/>
        <a:lstStyle/>
        <a:p>
          <a:endParaRPr lang="fr-FR"/>
        </a:p>
      </dgm:t>
    </dgm:pt>
    <dgm:pt modelId="{9CC40ADD-3ABB-460E-BBF8-EA3517260315}" type="pres">
      <dgm:prSet presAssocID="{8F5828B8-8E13-4B68-87C2-031888CE78F9}" presName="accent_4" presStyleCnt="0"/>
      <dgm:spPr/>
    </dgm:pt>
    <dgm:pt modelId="{77188F07-3531-4F5F-82CC-646376E52755}" type="pres">
      <dgm:prSet presAssocID="{8F5828B8-8E13-4B68-87C2-031888CE78F9}" presName="accentRepeatNode" presStyleLbl="solidFgAcc1" presStyleIdx="3" presStyleCnt="5"/>
      <dgm:spPr/>
    </dgm:pt>
    <dgm:pt modelId="{05235264-B337-48D8-8478-28A193B4B971}" type="pres">
      <dgm:prSet presAssocID="{FE7F720B-C4BE-4D44-8988-607E5C24ADDC}" presName="text_5" presStyleLbl="node1" presStyleIdx="4" presStyleCnt="5">
        <dgm:presLayoutVars>
          <dgm:bulletEnabled val="1"/>
        </dgm:presLayoutVars>
      </dgm:prSet>
      <dgm:spPr/>
      <dgm:t>
        <a:bodyPr/>
        <a:lstStyle/>
        <a:p>
          <a:endParaRPr lang="fr-FR"/>
        </a:p>
      </dgm:t>
    </dgm:pt>
    <dgm:pt modelId="{2B2A6A6F-474F-4562-9A48-15D0C9E6DC79}" type="pres">
      <dgm:prSet presAssocID="{FE7F720B-C4BE-4D44-8988-607E5C24ADDC}" presName="accent_5" presStyleCnt="0"/>
      <dgm:spPr/>
      <dgm:t>
        <a:bodyPr/>
        <a:lstStyle/>
        <a:p>
          <a:endParaRPr lang="fr-FR"/>
        </a:p>
      </dgm:t>
    </dgm:pt>
    <dgm:pt modelId="{2E20E4CA-CFDA-433C-AE7F-DAABD6B08953}" type="pres">
      <dgm:prSet presAssocID="{FE7F720B-C4BE-4D44-8988-607E5C24ADDC}" presName="accentRepeatNode" presStyleLbl="solidFgAcc1" presStyleIdx="4" presStyleCnt="5"/>
      <dgm:spPr/>
      <dgm:t>
        <a:bodyPr/>
        <a:lstStyle/>
        <a:p>
          <a:endParaRPr lang="fr-FR"/>
        </a:p>
      </dgm:t>
    </dgm:pt>
  </dgm:ptLst>
  <dgm:cxnLst>
    <dgm:cxn modelId="{4B5EF821-3F32-49FA-BA85-988D13508059}" type="presOf" srcId="{4CB1D89F-BF4B-45CC-8FDB-7C3E8AFABCE0}" destId="{6024BA3D-AAA2-4522-A4DD-5F3E24C401E1}" srcOrd="0" destOrd="0" presId="urn:microsoft.com/office/officeart/2008/layout/VerticalCurvedList"/>
    <dgm:cxn modelId="{53371AC7-B188-4689-8640-CC19CEDD917D}" srcId="{91AA80B6-ECA9-4881-87CD-FF7A0E81A674}" destId="{2FC751A5-4649-469D-83B2-D4B206B521F9}" srcOrd="2" destOrd="0" parTransId="{8A16CBA5-98CA-4745-B348-FD659B856761}" sibTransId="{238857C9-7DA1-4F09-9629-460ED4EEC0EA}"/>
    <dgm:cxn modelId="{F52A8C8D-61D5-4858-8C76-55E840A05AAF}" srcId="{91AA80B6-ECA9-4881-87CD-FF7A0E81A674}" destId="{4CB1D89F-BF4B-45CC-8FDB-7C3E8AFABCE0}" srcOrd="1" destOrd="0" parTransId="{39155178-EF97-47EC-B485-C01BEDAF738D}" sibTransId="{B1D99F74-F02D-435C-B684-2CF017B8C2B6}"/>
    <dgm:cxn modelId="{73B56CF9-8753-4BCB-8920-A50D868C7557}" srcId="{91AA80B6-ECA9-4881-87CD-FF7A0E81A674}" destId="{8F5828B8-8E13-4B68-87C2-031888CE78F9}" srcOrd="3" destOrd="0" parTransId="{C30F6C2C-4556-47CE-B1E6-42D30982FB8C}" sibTransId="{FBB7AC17-A6C5-4E69-8451-0904F0D4253F}"/>
    <dgm:cxn modelId="{33755D87-1888-4E5D-8C19-CA00DD3BBBEE}" type="presOf" srcId="{2FC751A5-4649-469D-83B2-D4B206B521F9}" destId="{1AD1E70B-377B-4E88-8034-48FBFB8C2332}" srcOrd="0" destOrd="0" presId="urn:microsoft.com/office/officeart/2008/layout/VerticalCurvedList"/>
    <dgm:cxn modelId="{15D80491-60DB-4D94-81F1-B7C4043FC56D}" type="presOf" srcId="{C71520E3-D012-4046-A710-EBBBCBB4C392}" destId="{CE489DA6-C4F5-457E-9A04-77B7C26B8D32}" srcOrd="0" destOrd="0" presId="urn:microsoft.com/office/officeart/2008/layout/VerticalCurvedList"/>
    <dgm:cxn modelId="{69EEF5B6-165E-4C44-9946-81756D20F434}" type="presOf" srcId="{91AA80B6-ECA9-4881-87CD-FF7A0E81A674}" destId="{0A375A93-642C-4020-97B8-385BB5BB442C}" srcOrd="0" destOrd="0" presId="urn:microsoft.com/office/officeart/2008/layout/VerticalCurvedList"/>
    <dgm:cxn modelId="{D6DCA541-248C-47D9-93B5-67104957B200}" type="presOf" srcId="{8F5828B8-8E13-4B68-87C2-031888CE78F9}" destId="{61BBFB02-6FEE-4A59-9C60-0AC8BB87DD74}" srcOrd="0" destOrd="0" presId="urn:microsoft.com/office/officeart/2008/layout/VerticalCurvedList"/>
    <dgm:cxn modelId="{F1A6226A-DC0F-42EE-AD2F-E8D7E14193B2}" type="presOf" srcId="{E20846C6-4DD7-492D-960B-EB0058149101}" destId="{248EF23C-35AB-46FF-A2CB-F77BDE945358}" srcOrd="0" destOrd="0" presId="urn:microsoft.com/office/officeart/2008/layout/VerticalCurvedList"/>
    <dgm:cxn modelId="{067AB6A5-CCA6-46D0-87DD-23C966418D97}" srcId="{91AA80B6-ECA9-4881-87CD-FF7A0E81A674}" destId="{FE7F720B-C4BE-4D44-8988-607E5C24ADDC}" srcOrd="4" destOrd="0" parTransId="{C44D2452-D851-4F06-85C7-CC1B05ECF782}" sibTransId="{A349F376-91B4-4593-A1F0-A1B4B6E5678C}"/>
    <dgm:cxn modelId="{BFB607A4-F482-42EF-9196-8ABD1D834E27}" type="presOf" srcId="{FE7F720B-C4BE-4D44-8988-607E5C24ADDC}" destId="{05235264-B337-48D8-8478-28A193B4B971}" srcOrd="0" destOrd="0" presId="urn:microsoft.com/office/officeart/2008/layout/VerticalCurvedList"/>
    <dgm:cxn modelId="{4127084C-14F3-48B6-85B2-3FDCBD14AC26}" srcId="{91AA80B6-ECA9-4881-87CD-FF7A0E81A674}" destId="{E20846C6-4DD7-492D-960B-EB0058149101}" srcOrd="0" destOrd="0" parTransId="{170BECCE-1727-4809-851F-4B71A03E6716}" sibTransId="{C71520E3-D012-4046-A710-EBBBCBB4C392}"/>
    <dgm:cxn modelId="{75D376EA-A079-43F9-A9DE-E6F26F5A143F}" type="presParOf" srcId="{0A375A93-642C-4020-97B8-385BB5BB442C}" destId="{20FB52FB-AF30-4375-835E-D06DDB4E1B44}" srcOrd="0" destOrd="0" presId="urn:microsoft.com/office/officeart/2008/layout/VerticalCurvedList"/>
    <dgm:cxn modelId="{297FCFE5-9752-428F-99D0-72174770EC5D}" type="presParOf" srcId="{20FB52FB-AF30-4375-835E-D06DDB4E1B44}" destId="{8D081DC9-E690-4CB2-AF95-4C49B44FB96E}" srcOrd="0" destOrd="0" presId="urn:microsoft.com/office/officeart/2008/layout/VerticalCurvedList"/>
    <dgm:cxn modelId="{DFBB4235-5C15-4647-BF9C-9B3094351700}" type="presParOf" srcId="{8D081DC9-E690-4CB2-AF95-4C49B44FB96E}" destId="{095940A8-BDFC-4DB1-B91F-5DF47CCE413D}" srcOrd="0" destOrd="0" presId="urn:microsoft.com/office/officeart/2008/layout/VerticalCurvedList"/>
    <dgm:cxn modelId="{18299565-887E-4337-BD5A-27D2F8533B6A}" type="presParOf" srcId="{8D081DC9-E690-4CB2-AF95-4C49B44FB96E}" destId="{CE489DA6-C4F5-457E-9A04-77B7C26B8D32}" srcOrd="1" destOrd="0" presId="urn:microsoft.com/office/officeart/2008/layout/VerticalCurvedList"/>
    <dgm:cxn modelId="{93F6D071-54E3-44E6-9796-972361DAF918}" type="presParOf" srcId="{8D081DC9-E690-4CB2-AF95-4C49B44FB96E}" destId="{B69B8C51-7277-4E7A-9537-D27592B8B64F}" srcOrd="2" destOrd="0" presId="urn:microsoft.com/office/officeart/2008/layout/VerticalCurvedList"/>
    <dgm:cxn modelId="{5F496B82-02A1-4136-8C0C-890460358348}" type="presParOf" srcId="{8D081DC9-E690-4CB2-AF95-4C49B44FB96E}" destId="{2D8CD88C-105F-4B34-A812-DF2D70ECCB66}" srcOrd="3" destOrd="0" presId="urn:microsoft.com/office/officeart/2008/layout/VerticalCurvedList"/>
    <dgm:cxn modelId="{0373B258-863B-49B2-AB16-B24F8B120738}" type="presParOf" srcId="{20FB52FB-AF30-4375-835E-D06DDB4E1B44}" destId="{248EF23C-35AB-46FF-A2CB-F77BDE945358}" srcOrd="1" destOrd="0" presId="urn:microsoft.com/office/officeart/2008/layout/VerticalCurvedList"/>
    <dgm:cxn modelId="{90151314-E810-47E7-8FA3-1193C0FA98B3}" type="presParOf" srcId="{20FB52FB-AF30-4375-835E-D06DDB4E1B44}" destId="{D628600D-05E0-43DD-8CA9-71473381BFB7}" srcOrd="2" destOrd="0" presId="urn:microsoft.com/office/officeart/2008/layout/VerticalCurvedList"/>
    <dgm:cxn modelId="{A9166C88-9A3E-4648-9401-358BDC11BB88}" type="presParOf" srcId="{D628600D-05E0-43DD-8CA9-71473381BFB7}" destId="{2A03FAD1-DC92-4C21-A0E3-DCFE2F2B829D}" srcOrd="0" destOrd="0" presId="urn:microsoft.com/office/officeart/2008/layout/VerticalCurvedList"/>
    <dgm:cxn modelId="{96E04DE2-3AD7-45CE-9EA3-7B55833C173B}" type="presParOf" srcId="{20FB52FB-AF30-4375-835E-D06DDB4E1B44}" destId="{6024BA3D-AAA2-4522-A4DD-5F3E24C401E1}" srcOrd="3" destOrd="0" presId="urn:microsoft.com/office/officeart/2008/layout/VerticalCurvedList"/>
    <dgm:cxn modelId="{FA412CC7-6BDF-4ADE-AACF-8DD70AE6F35D}" type="presParOf" srcId="{20FB52FB-AF30-4375-835E-D06DDB4E1B44}" destId="{B5C1F46E-6E2B-4918-8929-C70AA82BF983}" srcOrd="4" destOrd="0" presId="urn:microsoft.com/office/officeart/2008/layout/VerticalCurvedList"/>
    <dgm:cxn modelId="{AF7D5B92-666A-4892-81A8-786CBDB8ED90}" type="presParOf" srcId="{B5C1F46E-6E2B-4918-8929-C70AA82BF983}" destId="{196B8E29-7BCF-4A05-9921-FDC35DD0BE41}" srcOrd="0" destOrd="0" presId="urn:microsoft.com/office/officeart/2008/layout/VerticalCurvedList"/>
    <dgm:cxn modelId="{3288E8B6-088F-49FB-BC51-9928702031E8}" type="presParOf" srcId="{20FB52FB-AF30-4375-835E-D06DDB4E1B44}" destId="{1AD1E70B-377B-4E88-8034-48FBFB8C2332}" srcOrd="5" destOrd="0" presId="urn:microsoft.com/office/officeart/2008/layout/VerticalCurvedList"/>
    <dgm:cxn modelId="{CECAF782-043C-4F08-A1BF-826ABC520471}" type="presParOf" srcId="{20FB52FB-AF30-4375-835E-D06DDB4E1B44}" destId="{B410EE82-E9A4-45B8-8070-10C98DD98A42}" srcOrd="6" destOrd="0" presId="urn:microsoft.com/office/officeart/2008/layout/VerticalCurvedList"/>
    <dgm:cxn modelId="{395CB449-3C0B-4E0B-8C1C-41FF05988980}" type="presParOf" srcId="{B410EE82-E9A4-45B8-8070-10C98DD98A42}" destId="{395FA2C8-45D4-497D-99C1-CF7A7AD157BE}" srcOrd="0" destOrd="0" presId="urn:microsoft.com/office/officeart/2008/layout/VerticalCurvedList"/>
    <dgm:cxn modelId="{80D5EDDC-E7BC-4CA9-B4A1-0E211EE95EF4}" type="presParOf" srcId="{20FB52FB-AF30-4375-835E-D06DDB4E1B44}" destId="{61BBFB02-6FEE-4A59-9C60-0AC8BB87DD74}" srcOrd="7" destOrd="0" presId="urn:microsoft.com/office/officeart/2008/layout/VerticalCurvedList"/>
    <dgm:cxn modelId="{BB40894A-629F-4E77-8A23-6A3AFFC34BDB}" type="presParOf" srcId="{20FB52FB-AF30-4375-835E-D06DDB4E1B44}" destId="{9CC40ADD-3ABB-460E-BBF8-EA3517260315}" srcOrd="8" destOrd="0" presId="urn:microsoft.com/office/officeart/2008/layout/VerticalCurvedList"/>
    <dgm:cxn modelId="{5169D553-BEC2-4D80-99F5-CCBEEAE799D7}" type="presParOf" srcId="{9CC40ADD-3ABB-460E-BBF8-EA3517260315}" destId="{77188F07-3531-4F5F-82CC-646376E52755}" srcOrd="0" destOrd="0" presId="urn:microsoft.com/office/officeart/2008/layout/VerticalCurvedList"/>
    <dgm:cxn modelId="{5F2112AE-0E02-4CFC-B1B5-C540A619249D}" type="presParOf" srcId="{20FB52FB-AF30-4375-835E-D06DDB4E1B44}" destId="{05235264-B337-48D8-8478-28A193B4B971}" srcOrd="9" destOrd="0" presId="urn:microsoft.com/office/officeart/2008/layout/VerticalCurvedList"/>
    <dgm:cxn modelId="{F6A4DEEA-5951-48BE-A96F-48080D9569A2}" type="presParOf" srcId="{20FB52FB-AF30-4375-835E-D06DDB4E1B44}" destId="{2B2A6A6F-474F-4562-9A48-15D0C9E6DC79}" srcOrd="10" destOrd="0" presId="urn:microsoft.com/office/officeart/2008/layout/VerticalCurvedList"/>
    <dgm:cxn modelId="{EB906B98-82AF-43DF-BB1F-D1376410535C}" type="presParOf" srcId="{2B2A6A6F-474F-4562-9A48-15D0C9E6DC79}" destId="{2E20E4CA-CFDA-433C-AE7F-DAABD6B0895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489DA6-C4F5-457E-9A04-77B7C26B8D32}">
      <dsp:nvSpPr>
        <dsp:cNvPr id="0" name=""/>
        <dsp:cNvSpPr/>
      </dsp:nvSpPr>
      <dsp:spPr>
        <a:xfrm>
          <a:off x="-5675694" y="-868803"/>
          <a:ext cx="6757392" cy="6757392"/>
        </a:xfrm>
        <a:prstGeom prst="blockArc">
          <a:avLst>
            <a:gd name="adj1" fmla="val 18900000"/>
            <a:gd name="adj2" fmla="val 2700000"/>
            <a:gd name="adj3" fmla="val 320"/>
          </a:avLst>
        </a:prstGeom>
        <a:noFill/>
        <a:ln w="19050" cap="rnd"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7AE36F-F231-4B3C-8FD2-F372120D4EFB}">
      <dsp:nvSpPr>
        <dsp:cNvPr id="0" name=""/>
        <dsp:cNvSpPr/>
      </dsp:nvSpPr>
      <dsp:spPr>
        <a:xfrm>
          <a:off x="403083" y="264341"/>
          <a:ext cx="9977146" cy="528483"/>
        </a:xfrm>
        <a:prstGeom prst="rect">
          <a:avLst/>
        </a:prstGeom>
        <a:solidFill>
          <a:schemeClr val="lt1">
            <a:hueOff val="0"/>
            <a:satOff val="0"/>
            <a:lumOff val="0"/>
            <a:alphaOff val="0"/>
          </a:schemeClr>
        </a:solidFill>
        <a:ln w="19050"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483" tIns="35560" rIns="35560" bIns="35560" numCol="1" spcCol="1270" anchor="ctr" anchorCtr="0">
          <a:noAutofit/>
        </a:bodyPr>
        <a:lstStyle/>
        <a:p>
          <a:pPr lvl="0" algn="just" defTabSz="622300">
            <a:lnSpc>
              <a:spcPct val="90000"/>
            </a:lnSpc>
            <a:spcBef>
              <a:spcPct val="0"/>
            </a:spcBef>
            <a:spcAft>
              <a:spcPct val="35000"/>
            </a:spcAft>
          </a:pPr>
          <a:r>
            <a:rPr lang="fr-FR" sz="1400" b="1" i="0" u="sng" kern="1200" dirty="0" smtClean="0"/>
            <a:t>1986 </a:t>
          </a:r>
          <a:r>
            <a:rPr lang="fr-FR" sz="1400" kern="1200" dirty="0" smtClean="0"/>
            <a:t>: </a:t>
          </a:r>
          <a:r>
            <a:rPr lang="fr-FR" sz="1400" kern="1200" dirty="0" err="1" smtClean="0"/>
            <a:t>Creation</a:t>
          </a:r>
          <a:r>
            <a:rPr lang="fr-FR" sz="1400" kern="1200" dirty="0" smtClean="0"/>
            <a:t> of the national service on </a:t>
          </a:r>
          <a:r>
            <a:rPr lang="fr-FR" sz="1400" kern="1200" dirty="0" err="1" smtClean="0"/>
            <a:t>STDs</a:t>
          </a:r>
          <a:r>
            <a:rPr lang="fr-FR" sz="1400" kern="1200" dirty="0" smtClean="0"/>
            <a:t>. 3 </a:t>
          </a:r>
          <a:r>
            <a:rPr lang="fr-FR" sz="1400" kern="1200" dirty="0" err="1" smtClean="0"/>
            <a:t>years</a:t>
          </a:r>
          <a:r>
            <a:rPr lang="fr-FR" sz="1400" kern="1200" dirty="0" smtClean="0"/>
            <a:t> </a:t>
          </a:r>
          <a:r>
            <a:rPr lang="fr-FR" sz="1400" kern="1200" dirty="0" err="1" smtClean="0"/>
            <a:t>after</a:t>
          </a:r>
          <a:r>
            <a:rPr lang="fr-FR" sz="1400" kern="1200" dirty="0" smtClean="0"/>
            <a:t> the first </a:t>
          </a:r>
          <a:r>
            <a:rPr lang="fr-FR" sz="1400" kern="1200" dirty="0" err="1" smtClean="0"/>
            <a:t>confirmed</a:t>
          </a:r>
          <a:r>
            <a:rPr lang="fr-FR" sz="1400" kern="1200" dirty="0" smtClean="0"/>
            <a:t> case of HIV in Burundi.</a:t>
          </a:r>
          <a:endParaRPr lang="fr-FR" sz="1400" kern="1200" dirty="0"/>
        </a:p>
      </dsp:txBody>
      <dsp:txXfrm>
        <a:off x="403083" y="264341"/>
        <a:ext cx="9977146" cy="528483"/>
      </dsp:txXfrm>
    </dsp:sp>
    <dsp:sp modelId="{8EED6FF8-D0CE-442A-AD0B-82FA5FA7B641}">
      <dsp:nvSpPr>
        <dsp:cNvPr id="0" name=""/>
        <dsp:cNvSpPr/>
      </dsp:nvSpPr>
      <dsp:spPr>
        <a:xfrm>
          <a:off x="72781" y="198281"/>
          <a:ext cx="660603" cy="660603"/>
        </a:xfrm>
        <a:prstGeom prst="ellipse">
          <a:avLst/>
        </a:prstGeom>
        <a:solidFill>
          <a:schemeClr val="lt1">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B6C4690-6F97-461E-A845-7F39897F4C2E}">
      <dsp:nvSpPr>
        <dsp:cNvPr id="0" name=""/>
        <dsp:cNvSpPr/>
      </dsp:nvSpPr>
      <dsp:spPr>
        <a:xfrm>
          <a:off x="837797" y="1056966"/>
          <a:ext cx="9542432" cy="528483"/>
        </a:xfrm>
        <a:prstGeom prst="rect">
          <a:avLst/>
        </a:prstGeom>
        <a:solidFill>
          <a:schemeClr val="lt1">
            <a:hueOff val="0"/>
            <a:satOff val="0"/>
            <a:lumOff val="0"/>
            <a:alphaOff val="0"/>
          </a:schemeClr>
        </a:solidFill>
        <a:ln w="19050"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483" tIns="35560" rIns="35560" bIns="35560" numCol="1" spcCol="1270" anchor="ctr" anchorCtr="0">
          <a:noAutofit/>
        </a:bodyPr>
        <a:lstStyle/>
        <a:p>
          <a:pPr lvl="0" algn="just" defTabSz="622300">
            <a:lnSpc>
              <a:spcPct val="90000"/>
            </a:lnSpc>
            <a:spcBef>
              <a:spcPct val="0"/>
            </a:spcBef>
            <a:spcAft>
              <a:spcPct val="35000"/>
            </a:spcAft>
          </a:pPr>
          <a:r>
            <a:rPr lang="fr-FR" sz="1400" b="1" u="sng" kern="1200" dirty="0" smtClean="0"/>
            <a:t>1999</a:t>
          </a:r>
          <a:r>
            <a:rPr lang="fr-FR" sz="1400" kern="1200" dirty="0" smtClean="0"/>
            <a:t>: National HIV </a:t>
          </a:r>
          <a:r>
            <a:rPr lang="fr-FR" sz="1400" kern="1200" dirty="0" err="1" smtClean="0"/>
            <a:t>strategic</a:t>
          </a:r>
          <a:r>
            <a:rPr lang="fr-FR" sz="1400" kern="1200" dirty="0" smtClean="0"/>
            <a:t> plan (1999-2003) </a:t>
          </a:r>
          <a:r>
            <a:rPr lang="fr-FR" sz="1400" kern="1200" dirty="0" err="1" smtClean="0"/>
            <a:t>consider</a:t>
          </a:r>
          <a:r>
            <a:rPr lang="fr-FR" sz="1400" kern="1200" dirty="0" smtClean="0"/>
            <a:t>, for the first time </a:t>
          </a:r>
          <a:r>
            <a:rPr lang="fr-FR" sz="1400" kern="1200" dirty="0" err="1" smtClean="0"/>
            <a:t>ever</a:t>
          </a:r>
          <a:r>
            <a:rPr lang="fr-FR" sz="1400" kern="1200" dirty="0" smtClean="0"/>
            <a:t>, the participation of civil society organisations.(1)</a:t>
          </a:r>
          <a:endParaRPr lang="fr-FR" sz="1400" kern="1200" dirty="0"/>
        </a:p>
      </dsp:txBody>
      <dsp:txXfrm>
        <a:off x="837797" y="1056966"/>
        <a:ext cx="9542432" cy="528483"/>
      </dsp:txXfrm>
    </dsp:sp>
    <dsp:sp modelId="{A2667E91-535A-4D5D-B0F0-0E1C7269CB81}">
      <dsp:nvSpPr>
        <dsp:cNvPr id="0" name=""/>
        <dsp:cNvSpPr/>
      </dsp:nvSpPr>
      <dsp:spPr>
        <a:xfrm>
          <a:off x="507495" y="990905"/>
          <a:ext cx="660603" cy="660603"/>
        </a:xfrm>
        <a:prstGeom prst="ellipse">
          <a:avLst/>
        </a:prstGeom>
        <a:solidFill>
          <a:schemeClr val="lt1">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388351E-EC80-4115-B7D5-1C9CFA749FC2}">
      <dsp:nvSpPr>
        <dsp:cNvPr id="0" name=""/>
        <dsp:cNvSpPr/>
      </dsp:nvSpPr>
      <dsp:spPr>
        <a:xfrm>
          <a:off x="1036580" y="1849590"/>
          <a:ext cx="9343649" cy="528483"/>
        </a:xfrm>
        <a:prstGeom prst="rect">
          <a:avLst/>
        </a:prstGeom>
        <a:solidFill>
          <a:schemeClr val="lt1">
            <a:hueOff val="0"/>
            <a:satOff val="0"/>
            <a:lumOff val="0"/>
            <a:alphaOff val="0"/>
          </a:schemeClr>
        </a:solidFill>
        <a:ln w="19050"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483" tIns="35560" rIns="35560" bIns="35560" numCol="1" spcCol="1270" anchor="ctr" anchorCtr="0">
          <a:noAutofit/>
        </a:bodyPr>
        <a:lstStyle/>
        <a:p>
          <a:pPr lvl="0" algn="just" defTabSz="622300">
            <a:lnSpc>
              <a:spcPct val="90000"/>
            </a:lnSpc>
            <a:spcBef>
              <a:spcPct val="0"/>
            </a:spcBef>
            <a:spcAft>
              <a:spcPct val="35000"/>
            </a:spcAft>
          </a:pPr>
          <a:r>
            <a:rPr lang="fr-FR" sz="1400" b="1" u="sng" kern="1200" dirty="0" smtClean="0"/>
            <a:t>2008</a:t>
          </a:r>
          <a:r>
            <a:rPr lang="fr-FR" sz="1400" kern="1200" dirty="0" smtClean="0"/>
            <a:t>: The MSM Project </a:t>
          </a:r>
          <a:r>
            <a:rPr lang="fr-FR" sz="1400" kern="1200" dirty="0" err="1" smtClean="0"/>
            <a:t>is</a:t>
          </a:r>
          <a:r>
            <a:rPr lang="fr-FR" sz="1400" kern="1200" dirty="0" smtClean="0"/>
            <a:t> </a:t>
          </a:r>
          <a:r>
            <a:rPr lang="fr-FR" sz="1400" kern="1200" dirty="0" err="1" smtClean="0"/>
            <a:t>created</a:t>
          </a:r>
          <a:r>
            <a:rPr lang="fr-FR" sz="1400" kern="1200" dirty="0" smtClean="0"/>
            <a:t> by one of the </a:t>
          </a:r>
          <a:r>
            <a:rPr lang="fr-FR" sz="1400" kern="1200" dirty="0" err="1" smtClean="0"/>
            <a:t>leading</a:t>
          </a:r>
          <a:r>
            <a:rPr lang="fr-FR" sz="1400" kern="1200" dirty="0" smtClean="0"/>
            <a:t> HIV organisation in Burundi. </a:t>
          </a:r>
          <a:r>
            <a:rPr lang="fr-FR" sz="1400" kern="1200" dirty="0" err="1" smtClean="0"/>
            <a:t>Community</a:t>
          </a:r>
          <a:r>
            <a:rPr lang="fr-FR" sz="1400" kern="1200" dirty="0" smtClean="0"/>
            <a:t> </a:t>
          </a:r>
          <a:r>
            <a:rPr lang="fr-FR" sz="1400" kern="1200" dirty="0" err="1" smtClean="0"/>
            <a:t>based</a:t>
          </a:r>
          <a:r>
            <a:rPr lang="fr-FR" sz="1400" kern="1200" dirty="0" smtClean="0"/>
            <a:t> interventions on HIV </a:t>
          </a:r>
          <a:r>
            <a:rPr lang="fr-FR" sz="1400" kern="1200" dirty="0" err="1" smtClean="0"/>
            <a:t>prevention</a:t>
          </a:r>
          <a:r>
            <a:rPr lang="fr-FR" sz="1400" kern="1200" dirty="0" smtClean="0"/>
            <a:t> and </a:t>
          </a:r>
          <a:r>
            <a:rPr lang="fr-FR" sz="1400" kern="1200" dirty="0" err="1" smtClean="0"/>
            <a:t>treatement</a:t>
          </a:r>
          <a:r>
            <a:rPr lang="fr-FR" sz="1400" kern="1200" dirty="0" smtClean="0"/>
            <a:t> </a:t>
          </a:r>
          <a:r>
            <a:rPr lang="fr-FR" sz="1400" kern="1200" dirty="0" err="1" smtClean="0"/>
            <a:t>starts</a:t>
          </a:r>
          <a:r>
            <a:rPr lang="fr-FR" sz="1400" kern="1200" dirty="0" smtClean="0"/>
            <a:t> </a:t>
          </a:r>
          <a:r>
            <a:rPr lang="fr-FR" sz="1400" kern="1200" dirty="0" err="1" smtClean="0"/>
            <a:t>being</a:t>
          </a:r>
          <a:r>
            <a:rPr lang="fr-FR" sz="1400" kern="1200" dirty="0" smtClean="0"/>
            <a:t> </a:t>
          </a:r>
          <a:r>
            <a:rPr lang="fr-FR" sz="1400" kern="1200" dirty="0" err="1" smtClean="0"/>
            <a:t>available</a:t>
          </a:r>
          <a:r>
            <a:rPr lang="fr-FR" sz="1400" kern="1200" dirty="0" smtClean="0"/>
            <a:t> in Bujumbura. (2) </a:t>
          </a:r>
          <a:endParaRPr lang="fr-FR" sz="1400" kern="1200" dirty="0"/>
        </a:p>
      </dsp:txBody>
      <dsp:txXfrm>
        <a:off x="1036580" y="1849590"/>
        <a:ext cx="9343649" cy="528483"/>
      </dsp:txXfrm>
    </dsp:sp>
    <dsp:sp modelId="{196B8E29-7BCF-4A05-9921-FDC35DD0BE41}">
      <dsp:nvSpPr>
        <dsp:cNvPr id="0" name=""/>
        <dsp:cNvSpPr/>
      </dsp:nvSpPr>
      <dsp:spPr>
        <a:xfrm>
          <a:off x="706278" y="1783529"/>
          <a:ext cx="660603" cy="660603"/>
        </a:xfrm>
        <a:prstGeom prst="ellipse">
          <a:avLst/>
        </a:prstGeom>
        <a:solidFill>
          <a:schemeClr val="lt1">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0D0A262-DB68-4AFF-B052-AEA443C10549}">
      <dsp:nvSpPr>
        <dsp:cNvPr id="0" name=""/>
        <dsp:cNvSpPr/>
      </dsp:nvSpPr>
      <dsp:spPr>
        <a:xfrm>
          <a:off x="1036580" y="2641712"/>
          <a:ext cx="9343649" cy="528483"/>
        </a:xfrm>
        <a:prstGeom prst="rect">
          <a:avLst/>
        </a:prstGeom>
        <a:solidFill>
          <a:schemeClr val="lt1">
            <a:hueOff val="0"/>
            <a:satOff val="0"/>
            <a:lumOff val="0"/>
            <a:alphaOff val="0"/>
          </a:schemeClr>
        </a:solidFill>
        <a:ln w="19050"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483" tIns="35560" rIns="35560" bIns="35560" numCol="1" spcCol="1270" anchor="ctr" anchorCtr="0">
          <a:noAutofit/>
        </a:bodyPr>
        <a:lstStyle/>
        <a:p>
          <a:pPr lvl="0" algn="just" defTabSz="622300">
            <a:lnSpc>
              <a:spcPct val="90000"/>
            </a:lnSpc>
            <a:spcBef>
              <a:spcPct val="0"/>
            </a:spcBef>
            <a:spcAft>
              <a:spcPct val="35000"/>
            </a:spcAft>
          </a:pPr>
          <a:r>
            <a:rPr lang="fr-FR" sz="1400" b="1" i="0" u="sng" kern="1200" dirty="0" smtClean="0"/>
            <a:t>2009</a:t>
          </a:r>
          <a:r>
            <a:rPr lang="fr-FR" sz="1400" kern="1200" dirty="0" smtClean="0"/>
            <a:t>: The </a:t>
          </a:r>
          <a:r>
            <a:rPr lang="fr-FR" sz="1400" kern="1200" dirty="0" err="1" smtClean="0"/>
            <a:t>governement</a:t>
          </a:r>
          <a:r>
            <a:rPr lang="fr-FR" sz="1400" kern="1200" dirty="0" smtClean="0"/>
            <a:t> of Burundi criminalise </a:t>
          </a:r>
          <a:r>
            <a:rPr lang="fr-FR" sz="1400" kern="1200" dirty="0" err="1" smtClean="0"/>
            <a:t>same</a:t>
          </a:r>
          <a:r>
            <a:rPr lang="fr-FR" sz="1400" kern="1200" dirty="0" smtClean="0"/>
            <a:t> </a:t>
          </a:r>
          <a:r>
            <a:rPr lang="fr-FR" sz="1400" kern="1200" dirty="0" err="1" smtClean="0"/>
            <a:t>sex-relationships</a:t>
          </a:r>
          <a:r>
            <a:rPr lang="fr-FR" sz="1400" kern="1200" dirty="0" smtClean="0"/>
            <a:t>. The </a:t>
          </a:r>
          <a:r>
            <a:rPr lang="fr-FR" sz="1400" kern="1200" dirty="0" err="1" smtClean="0"/>
            <a:t>law</a:t>
          </a:r>
          <a:r>
            <a:rPr lang="fr-FR" sz="1400" kern="1200" dirty="0" smtClean="0"/>
            <a:t> </a:t>
          </a:r>
          <a:r>
            <a:rPr lang="fr-FR" sz="1400" kern="1200" dirty="0" err="1" smtClean="0"/>
            <a:t>comes</a:t>
          </a:r>
          <a:r>
            <a:rPr lang="fr-FR" sz="1400" kern="1200" dirty="0" smtClean="0"/>
            <a:t> to </a:t>
          </a:r>
          <a:r>
            <a:rPr lang="fr-FR" sz="1400" kern="1200" dirty="0" err="1" smtClean="0"/>
            <a:t>reinforce</a:t>
          </a:r>
          <a:r>
            <a:rPr lang="fr-FR" sz="1400" kern="1200" dirty="0" smtClean="0"/>
            <a:t> stigma and discriminations of people </a:t>
          </a:r>
          <a:r>
            <a:rPr lang="fr-FR" sz="1400" kern="1200" dirty="0" err="1" smtClean="0"/>
            <a:t>with</a:t>
          </a:r>
          <a:r>
            <a:rPr lang="fr-FR" sz="1400" kern="1200" dirty="0" smtClean="0"/>
            <a:t> divers SOGI. (3)</a:t>
          </a:r>
          <a:endParaRPr lang="fr-FR" sz="1400" kern="1200" dirty="0"/>
        </a:p>
      </dsp:txBody>
      <dsp:txXfrm>
        <a:off x="1036580" y="2641712"/>
        <a:ext cx="9343649" cy="528483"/>
      </dsp:txXfrm>
    </dsp:sp>
    <dsp:sp modelId="{395FA2C8-45D4-497D-99C1-CF7A7AD157BE}">
      <dsp:nvSpPr>
        <dsp:cNvPr id="0" name=""/>
        <dsp:cNvSpPr/>
      </dsp:nvSpPr>
      <dsp:spPr>
        <a:xfrm>
          <a:off x="706278" y="2575652"/>
          <a:ext cx="660603" cy="660603"/>
        </a:xfrm>
        <a:prstGeom prst="ellipse">
          <a:avLst/>
        </a:prstGeom>
        <a:solidFill>
          <a:schemeClr val="lt1">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5235264-B337-48D8-8478-28A193B4B971}">
      <dsp:nvSpPr>
        <dsp:cNvPr id="0" name=""/>
        <dsp:cNvSpPr/>
      </dsp:nvSpPr>
      <dsp:spPr>
        <a:xfrm>
          <a:off x="837797" y="3434336"/>
          <a:ext cx="9542432" cy="528483"/>
        </a:xfrm>
        <a:prstGeom prst="rect">
          <a:avLst/>
        </a:prstGeom>
        <a:solidFill>
          <a:schemeClr val="lt1">
            <a:hueOff val="0"/>
            <a:satOff val="0"/>
            <a:lumOff val="0"/>
            <a:alphaOff val="0"/>
          </a:schemeClr>
        </a:solidFill>
        <a:ln w="19050"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483" tIns="35560" rIns="35560" bIns="35560" numCol="1" spcCol="1270" anchor="ctr" anchorCtr="0">
          <a:noAutofit/>
        </a:bodyPr>
        <a:lstStyle/>
        <a:p>
          <a:pPr lvl="0" algn="l" defTabSz="622300">
            <a:lnSpc>
              <a:spcPct val="90000"/>
            </a:lnSpc>
            <a:spcBef>
              <a:spcPct val="0"/>
            </a:spcBef>
            <a:spcAft>
              <a:spcPct val="35000"/>
            </a:spcAft>
          </a:pPr>
          <a:r>
            <a:rPr lang="fr-FR" sz="1400" b="1" u="sng" kern="1200" dirty="0" smtClean="0"/>
            <a:t>2010</a:t>
          </a:r>
          <a:r>
            <a:rPr lang="fr-FR" sz="1400" kern="1200" dirty="0" smtClean="0"/>
            <a:t>: The first </a:t>
          </a:r>
          <a:r>
            <a:rPr lang="fr-FR" sz="1400" kern="1200" dirty="0" err="1" smtClean="0"/>
            <a:t>ever</a:t>
          </a:r>
          <a:r>
            <a:rPr lang="fr-FR" sz="1400" kern="1200" dirty="0" smtClean="0"/>
            <a:t> LGBT center opens in Bujumbura. As a </a:t>
          </a:r>
          <a:r>
            <a:rPr lang="fr-FR" sz="1400" kern="1200" dirty="0" err="1" smtClean="0"/>
            <a:t>safe</a:t>
          </a:r>
          <a:r>
            <a:rPr lang="fr-FR" sz="1400" kern="1200" dirty="0" smtClean="0"/>
            <a:t> </a:t>
          </a:r>
          <a:r>
            <a:rPr lang="fr-FR" sz="1400" kern="1200" dirty="0" err="1" smtClean="0"/>
            <a:t>space</a:t>
          </a:r>
          <a:r>
            <a:rPr lang="fr-FR" sz="1400" kern="1200" dirty="0" smtClean="0"/>
            <a:t>, </a:t>
          </a:r>
          <a:r>
            <a:rPr lang="fr-FR" sz="1400" kern="1200" dirty="0" err="1" smtClean="0"/>
            <a:t>community</a:t>
          </a:r>
          <a:r>
            <a:rPr lang="fr-FR" sz="1400" kern="1200" dirty="0" smtClean="0"/>
            <a:t> </a:t>
          </a:r>
          <a:r>
            <a:rPr lang="fr-FR" sz="1400" kern="1200" dirty="0" err="1" smtClean="0"/>
            <a:t>members</a:t>
          </a:r>
          <a:r>
            <a:rPr lang="fr-FR" sz="1400" kern="1200" dirty="0" smtClean="0"/>
            <a:t> </a:t>
          </a:r>
          <a:r>
            <a:rPr lang="fr-FR" sz="1400" kern="1200" dirty="0" err="1" smtClean="0"/>
            <a:t>can</a:t>
          </a:r>
          <a:r>
            <a:rPr lang="fr-FR" sz="1400" kern="1200" dirty="0" smtClean="0"/>
            <a:t> </a:t>
          </a:r>
          <a:r>
            <a:rPr lang="fr-FR" sz="1400" kern="1200" dirty="0" err="1" smtClean="0"/>
            <a:t>meet</a:t>
          </a:r>
          <a:r>
            <a:rPr lang="fr-FR" sz="1400" kern="1200" dirty="0" smtClean="0"/>
            <a:t>, </a:t>
          </a:r>
          <a:r>
            <a:rPr lang="fr-FR" sz="1400" kern="1200" dirty="0" err="1" smtClean="0"/>
            <a:t>get</a:t>
          </a:r>
          <a:r>
            <a:rPr lang="fr-FR" sz="1400" kern="1200" dirty="0" smtClean="0"/>
            <a:t> </a:t>
          </a:r>
          <a:r>
            <a:rPr lang="fr-FR" sz="1400" kern="1200" dirty="0" err="1" smtClean="0"/>
            <a:t>informed</a:t>
          </a:r>
          <a:r>
            <a:rPr lang="fr-FR" sz="1400" kern="1200" dirty="0" smtClean="0"/>
            <a:t> and </a:t>
          </a:r>
          <a:r>
            <a:rPr lang="fr-FR" sz="1400" kern="1200" dirty="0" err="1" smtClean="0"/>
            <a:t>tested</a:t>
          </a:r>
          <a:r>
            <a:rPr lang="fr-FR" sz="1400" kern="1200" dirty="0" smtClean="0"/>
            <a:t> for HIV. The MSM </a:t>
          </a:r>
          <a:r>
            <a:rPr lang="fr-FR" sz="1400" kern="1200" dirty="0" err="1" smtClean="0"/>
            <a:t>advocacy</a:t>
          </a:r>
          <a:r>
            <a:rPr lang="fr-FR" sz="1400" kern="1200" dirty="0" smtClean="0"/>
            <a:t> </a:t>
          </a:r>
          <a:r>
            <a:rPr lang="fr-FR" sz="1400" kern="1200" dirty="0" err="1" smtClean="0"/>
            <a:t>gets</a:t>
          </a:r>
          <a:r>
            <a:rPr lang="fr-FR" sz="1400" kern="1200" dirty="0" smtClean="0"/>
            <a:t> </a:t>
          </a:r>
          <a:r>
            <a:rPr lang="fr-FR" sz="1400" kern="1200" dirty="0" err="1" smtClean="0"/>
            <a:t>stronger</a:t>
          </a:r>
          <a:r>
            <a:rPr lang="fr-FR" sz="1400" kern="1200" dirty="0" smtClean="0"/>
            <a:t> </a:t>
          </a:r>
          <a:r>
            <a:rPr lang="fr-FR" sz="1400" kern="1200" dirty="0" err="1" smtClean="0"/>
            <a:t>with</a:t>
          </a:r>
          <a:r>
            <a:rPr lang="fr-FR" sz="1400" kern="1200" dirty="0" smtClean="0"/>
            <a:t> new </a:t>
          </a:r>
          <a:r>
            <a:rPr lang="fr-FR" sz="1400" kern="1200" dirty="0" err="1" smtClean="0"/>
            <a:t>members</a:t>
          </a:r>
          <a:r>
            <a:rPr lang="fr-FR" sz="1400" kern="1200" dirty="0" smtClean="0"/>
            <a:t> and perspectives.</a:t>
          </a:r>
          <a:endParaRPr lang="fr-FR" sz="1400" kern="1200" dirty="0"/>
        </a:p>
      </dsp:txBody>
      <dsp:txXfrm>
        <a:off x="837797" y="3434336"/>
        <a:ext cx="9542432" cy="528483"/>
      </dsp:txXfrm>
    </dsp:sp>
    <dsp:sp modelId="{2E20E4CA-CFDA-433C-AE7F-DAABD6B08953}">
      <dsp:nvSpPr>
        <dsp:cNvPr id="0" name=""/>
        <dsp:cNvSpPr/>
      </dsp:nvSpPr>
      <dsp:spPr>
        <a:xfrm>
          <a:off x="507495" y="3368276"/>
          <a:ext cx="660603" cy="660603"/>
        </a:xfrm>
        <a:prstGeom prst="ellipse">
          <a:avLst/>
        </a:prstGeom>
        <a:solidFill>
          <a:schemeClr val="lt1">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F95F7D3-3BD3-478A-8E55-7B7736EED32C}">
      <dsp:nvSpPr>
        <dsp:cNvPr id="0" name=""/>
        <dsp:cNvSpPr/>
      </dsp:nvSpPr>
      <dsp:spPr>
        <a:xfrm>
          <a:off x="403083" y="4226960"/>
          <a:ext cx="9977146" cy="528483"/>
        </a:xfrm>
        <a:prstGeom prst="rect">
          <a:avLst/>
        </a:prstGeom>
        <a:solidFill>
          <a:schemeClr val="lt1">
            <a:hueOff val="0"/>
            <a:satOff val="0"/>
            <a:lumOff val="0"/>
            <a:alphaOff val="0"/>
          </a:schemeClr>
        </a:solidFill>
        <a:ln w="19050"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483" tIns="35560" rIns="35560" bIns="35560" numCol="1" spcCol="1270" anchor="ctr" anchorCtr="0">
          <a:noAutofit/>
        </a:bodyPr>
        <a:lstStyle/>
        <a:p>
          <a:pPr lvl="0" algn="l" defTabSz="622300">
            <a:lnSpc>
              <a:spcPct val="90000"/>
            </a:lnSpc>
            <a:spcBef>
              <a:spcPct val="0"/>
            </a:spcBef>
            <a:spcAft>
              <a:spcPct val="35000"/>
            </a:spcAft>
          </a:pPr>
          <a:r>
            <a:rPr lang="fr-FR" sz="1400" b="1" i="0" u="sng" kern="1200" dirty="0" smtClean="0"/>
            <a:t>2012 </a:t>
          </a:r>
          <a:r>
            <a:rPr lang="fr-FR" sz="1400" kern="1200" dirty="0" smtClean="0"/>
            <a:t>: National HIV </a:t>
          </a:r>
          <a:r>
            <a:rPr lang="fr-FR" sz="1400" kern="1200" dirty="0" err="1" smtClean="0"/>
            <a:t>strategic</a:t>
          </a:r>
          <a:r>
            <a:rPr lang="fr-FR" sz="1400" kern="1200" dirty="0" smtClean="0"/>
            <a:t> plan (2012-2016) </a:t>
          </a:r>
          <a:r>
            <a:rPr lang="fr-FR" sz="1400" kern="1200" dirty="0" err="1" smtClean="0"/>
            <a:t>consider</a:t>
          </a:r>
          <a:r>
            <a:rPr lang="fr-FR" sz="1400" kern="1200" dirty="0" smtClean="0"/>
            <a:t>, for the first time </a:t>
          </a:r>
          <a:r>
            <a:rPr lang="fr-FR" sz="1400" kern="1200" dirty="0" err="1" smtClean="0"/>
            <a:t>ever</a:t>
          </a:r>
          <a:r>
            <a:rPr lang="fr-FR" sz="1400" kern="1200" dirty="0" smtClean="0"/>
            <a:t>, MSM and </a:t>
          </a:r>
          <a:r>
            <a:rPr lang="fr-FR" sz="1400" kern="1200" dirty="0" err="1" smtClean="0"/>
            <a:t>sexworkers</a:t>
          </a:r>
          <a:r>
            <a:rPr lang="fr-FR" sz="1400" kern="1200" dirty="0" smtClean="0"/>
            <a:t> as part of Key populations in the </a:t>
          </a:r>
          <a:r>
            <a:rPr lang="fr-FR" sz="1400" kern="1200" dirty="0" err="1" smtClean="0"/>
            <a:t>fight</a:t>
          </a:r>
          <a:r>
            <a:rPr lang="fr-FR" sz="1400" kern="1200" dirty="0" smtClean="0"/>
            <a:t> of HIV. </a:t>
          </a:r>
          <a:r>
            <a:rPr lang="fr-FR" sz="1400" kern="1200" dirty="0" err="1" smtClean="0"/>
            <a:t>Transgenders</a:t>
          </a:r>
          <a:r>
            <a:rPr lang="fr-FR" sz="1400" kern="1200" dirty="0" smtClean="0"/>
            <a:t> and  Drug </a:t>
          </a:r>
          <a:r>
            <a:rPr lang="fr-FR" sz="1400" kern="1200" dirty="0" err="1" smtClean="0"/>
            <a:t>users</a:t>
          </a:r>
          <a:r>
            <a:rPr lang="fr-FR" sz="1400" kern="1200" dirty="0" smtClean="0"/>
            <a:t> </a:t>
          </a:r>
          <a:r>
            <a:rPr lang="fr-FR" sz="1400" kern="1200" dirty="0" err="1" smtClean="0"/>
            <a:t>will</a:t>
          </a:r>
          <a:r>
            <a:rPr lang="fr-FR" sz="1400" kern="1200" dirty="0" smtClean="0"/>
            <a:t> </a:t>
          </a:r>
          <a:r>
            <a:rPr lang="fr-FR" sz="1400" kern="1200" dirty="0" err="1" smtClean="0"/>
            <a:t>be</a:t>
          </a:r>
          <a:r>
            <a:rPr lang="fr-FR" sz="1400" kern="1200" dirty="0" smtClean="0"/>
            <a:t> </a:t>
          </a:r>
          <a:r>
            <a:rPr lang="fr-FR" sz="1400" kern="1200" dirty="0" err="1" smtClean="0"/>
            <a:t>included</a:t>
          </a:r>
          <a:r>
            <a:rPr lang="fr-FR" sz="1400" kern="1200" dirty="0" smtClean="0"/>
            <a:t> 3years </a:t>
          </a:r>
          <a:r>
            <a:rPr lang="fr-FR" sz="1400" kern="1200" dirty="0" err="1" smtClean="0"/>
            <a:t>later</a:t>
          </a:r>
          <a:r>
            <a:rPr lang="fr-FR" sz="1400" kern="1200" dirty="0" smtClean="0"/>
            <a:t>. (4)</a:t>
          </a:r>
          <a:endParaRPr lang="fr-FR" sz="1400" kern="1200" dirty="0"/>
        </a:p>
      </dsp:txBody>
      <dsp:txXfrm>
        <a:off x="403083" y="4226960"/>
        <a:ext cx="9977146" cy="528483"/>
      </dsp:txXfrm>
    </dsp:sp>
    <dsp:sp modelId="{184A46AC-EF7C-4583-87E0-0C1708663C93}">
      <dsp:nvSpPr>
        <dsp:cNvPr id="0" name=""/>
        <dsp:cNvSpPr/>
      </dsp:nvSpPr>
      <dsp:spPr>
        <a:xfrm>
          <a:off x="72781" y="4160900"/>
          <a:ext cx="660603" cy="660603"/>
        </a:xfrm>
        <a:prstGeom prst="ellipse">
          <a:avLst/>
        </a:prstGeom>
        <a:solidFill>
          <a:schemeClr val="lt1">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489DA6-C4F5-457E-9A04-77B7C26B8D32}">
      <dsp:nvSpPr>
        <dsp:cNvPr id="0" name=""/>
        <dsp:cNvSpPr/>
      </dsp:nvSpPr>
      <dsp:spPr>
        <a:xfrm>
          <a:off x="-5675694" y="-868803"/>
          <a:ext cx="6757392" cy="6757392"/>
        </a:xfrm>
        <a:prstGeom prst="blockArc">
          <a:avLst>
            <a:gd name="adj1" fmla="val 18900000"/>
            <a:gd name="adj2" fmla="val 2700000"/>
            <a:gd name="adj3" fmla="val 320"/>
          </a:avLst>
        </a:prstGeom>
        <a:noFill/>
        <a:ln w="19050" cap="rnd"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8EF23C-35AB-46FF-A2CB-F77BDE945358}">
      <dsp:nvSpPr>
        <dsp:cNvPr id="0" name=""/>
        <dsp:cNvSpPr/>
      </dsp:nvSpPr>
      <dsp:spPr>
        <a:xfrm>
          <a:off x="472858" y="313636"/>
          <a:ext cx="9907371" cy="627674"/>
        </a:xfrm>
        <a:prstGeom prst="rect">
          <a:avLst/>
        </a:prstGeom>
        <a:solidFill>
          <a:schemeClr val="lt1">
            <a:hueOff val="0"/>
            <a:satOff val="0"/>
            <a:lumOff val="0"/>
            <a:alphaOff val="0"/>
          </a:schemeClr>
        </a:solidFill>
        <a:ln w="19050"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8216" tIns="33020" rIns="33020" bIns="33020" numCol="1" spcCol="1270" anchor="ctr" anchorCtr="0">
          <a:noAutofit/>
        </a:bodyPr>
        <a:lstStyle/>
        <a:p>
          <a:pPr lvl="0" algn="l" defTabSz="577850">
            <a:lnSpc>
              <a:spcPct val="90000"/>
            </a:lnSpc>
            <a:spcBef>
              <a:spcPct val="0"/>
            </a:spcBef>
            <a:spcAft>
              <a:spcPct val="35000"/>
            </a:spcAft>
          </a:pPr>
          <a:r>
            <a:rPr lang="fr-FR" sz="1300" b="1" u="sng" kern="1200" dirty="0" smtClean="0"/>
            <a:t>2013</a:t>
          </a:r>
          <a:r>
            <a:rPr lang="fr-FR" sz="1300" kern="1200" dirty="0" smtClean="0"/>
            <a:t>: </a:t>
          </a:r>
          <a:r>
            <a:rPr lang="en-US" sz="1300" kern="1200" dirty="0" smtClean="0"/>
            <a:t>The 2013 Priorities for Local AIDS Control Efforts (PLACE) study have identified up to </a:t>
          </a:r>
          <a:r>
            <a:rPr lang="fr-FR" sz="1300" kern="1200" dirty="0" smtClean="0"/>
            <a:t>9,346 MSM </a:t>
          </a:r>
          <a:r>
            <a:rPr lang="fr-FR" sz="1300" kern="1200" dirty="0" err="1" smtClean="0"/>
            <a:t>accross</a:t>
          </a:r>
          <a:r>
            <a:rPr lang="fr-FR" sz="1300" kern="1200" dirty="0" smtClean="0"/>
            <a:t> Burundi </a:t>
          </a:r>
          <a:r>
            <a:rPr lang="fr-FR" sz="1300" kern="1200" dirty="0" err="1" smtClean="0"/>
            <a:t>with</a:t>
          </a:r>
          <a:r>
            <a:rPr lang="fr-FR" sz="1300" kern="1200" dirty="0" smtClean="0"/>
            <a:t> HIV </a:t>
          </a:r>
          <a:r>
            <a:rPr lang="fr-FR" sz="1300" kern="1200" dirty="0" err="1" smtClean="0"/>
            <a:t>prevalence</a:t>
          </a:r>
          <a:r>
            <a:rPr lang="fr-FR" sz="1300" kern="1200" dirty="0" smtClean="0"/>
            <a:t> rates of </a:t>
          </a:r>
          <a:r>
            <a:rPr lang="en-US" sz="1300" b="0" i="0" u="none" kern="1200" dirty="0" smtClean="0"/>
            <a:t>4.8%. Which is 3 times as high as the national level. </a:t>
          </a:r>
          <a:r>
            <a:rPr lang="en-US" sz="1300" kern="1200" dirty="0" smtClean="0"/>
            <a:t>51,482 FSWs have also been identified with HIV prevalence rates of 21.3%. (5)</a:t>
          </a:r>
          <a:endParaRPr lang="fr-FR" sz="1300" kern="1200" dirty="0"/>
        </a:p>
      </dsp:txBody>
      <dsp:txXfrm>
        <a:off x="472858" y="313636"/>
        <a:ext cx="9907371" cy="627674"/>
      </dsp:txXfrm>
    </dsp:sp>
    <dsp:sp modelId="{2A03FAD1-DC92-4C21-A0E3-DCFE2F2B829D}">
      <dsp:nvSpPr>
        <dsp:cNvPr id="0" name=""/>
        <dsp:cNvSpPr/>
      </dsp:nvSpPr>
      <dsp:spPr>
        <a:xfrm>
          <a:off x="80562" y="235176"/>
          <a:ext cx="784592" cy="784592"/>
        </a:xfrm>
        <a:prstGeom prst="ellipse">
          <a:avLst/>
        </a:prstGeom>
        <a:solidFill>
          <a:schemeClr val="lt1">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024BA3D-AAA2-4522-A4DD-5F3E24C401E1}">
      <dsp:nvSpPr>
        <dsp:cNvPr id="0" name=""/>
        <dsp:cNvSpPr/>
      </dsp:nvSpPr>
      <dsp:spPr>
        <a:xfrm>
          <a:off x="922631" y="1254846"/>
          <a:ext cx="9457598" cy="627674"/>
        </a:xfrm>
        <a:prstGeom prst="rect">
          <a:avLst/>
        </a:prstGeom>
        <a:solidFill>
          <a:schemeClr val="lt1">
            <a:hueOff val="0"/>
            <a:satOff val="0"/>
            <a:lumOff val="0"/>
            <a:alphaOff val="0"/>
          </a:schemeClr>
        </a:solidFill>
        <a:ln w="19050"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8216" tIns="33020" rIns="33020" bIns="33020" numCol="1" spcCol="1270" anchor="ctr" anchorCtr="0">
          <a:noAutofit/>
        </a:bodyPr>
        <a:lstStyle/>
        <a:p>
          <a:pPr lvl="0" algn="just" defTabSz="577850">
            <a:lnSpc>
              <a:spcPct val="90000"/>
            </a:lnSpc>
            <a:spcBef>
              <a:spcPct val="0"/>
            </a:spcBef>
            <a:spcAft>
              <a:spcPct val="35000"/>
            </a:spcAft>
          </a:pPr>
          <a:r>
            <a:rPr lang="fr-FR" sz="1300" b="1" u="sng" kern="1200" dirty="0" smtClean="0"/>
            <a:t>2014</a:t>
          </a:r>
          <a:r>
            <a:rPr lang="fr-FR" sz="1300" kern="1200" dirty="0" smtClean="0"/>
            <a:t>: As part of the Key population </a:t>
          </a:r>
          <a:r>
            <a:rPr lang="fr-FR" sz="1300" kern="1200" dirty="0" err="1" smtClean="0"/>
            <a:t>committee</a:t>
          </a:r>
          <a:r>
            <a:rPr lang="fr-FR" sz="1300" kern="1200" dirty="0" smtClean="0"/>
            <a:t>, the MSM leadership </a:t>
          </a:r>
          <a:r>
            <a:rPr lang="fr-FR" sz="1300" kern="1200" dirty="0" err="1" smtClean="0"/>
            <a:t>advocacy</a:t>
          </a:r>
          <a:r>
            <a:rPr lang="fr-FR" sz="1300" kern="1200" dirty="0" smtClean="0"/>
            <a:t> </a:t>
          </a:r>
          <a:r>
            <a:rPr lang="fr-FR" sz="1300" kern="1200" dirty="0" err="1" smtClean="0"/>
            <a:t>takes</a:t>
          </a:r>
          <a:r>
            <a:rPr lang="fr-FR" sz="1300" kern="1200" dirty="0" smtClean="0"/>
            <a:t> a </a:t>
          </a:r>
          <a:r>
            <a:rPr lang="fr-FR" sz="1300" kern="1200" dirty="0" err="1" smtClean="0"/>
            <a:t>step</a:t>
          </a:r>
          <a:r>
            <a:rPr lang="fr-FR" sz="1300" kern="1200" dirty="0" smtClean="0"/>
            <a:t> </a:t>
          </a:r>
          <a:r>
            <a:rPr lang="fr-FR" sz="1300" kern="1200" dirty="0" err="1" smtClean="0"/>
            <a:t>futher</a:t>
          </a:r>
          <a:r>
            <a:rPr lang="fr-FR" sz="1300" kern="1200" dirty="0" smtClean="0"/>
            <a:t> by </a:t>
          </a:r>
          <a:r>
            <a:rPr lang="fr-FR" sz="1300" kern="1200" dirty="0" err="1" smtClean="0"/>
            <a:t>being</a:t>
          </a:r>
          <a:r>
            <a:rPr lang="fr-FR" sz="1300" kern="1200" dirty="0" smtClean="0"/>
            <a:t> </a:t>
          </a:r>
          <a:r>
            <a:rPr lang="fr-FR" sz="1300" kern="1200" dirty="0" err="1" smtClean="0"/>
            <a:t>included</a:t>
          </a:r>
          <a:r>
            <a:rPr lang="fr-FR" sz="1300" kern="1200" dirty="0" smtClean="0"/>
            <a:t> in the Country </a:t>
          </a:r>
          <a:r>
            <a:rPr lang="fr-FR" sz="1300" kern="1200" dirty="0" err="1" smtClean="0"/>
            <a:t>Coordinating</a:t>
          </a:r>
          <a:r>
            <a:rPr lang="fr-FR" sz="1300" kern="1200" dirty="0" smtClean="0"/>
            <a:t> </a:t>
          </a:r>
          <a:r>
            <a:rPr lang="fr-FR" sz="1300" kern="1200" dirty="0" err="1" smtClean="0"/>
            <a:t>Mechanism</a:t>
          </a:r>
          <a:r>
            <a:rPr lang="fr-FR" sz="1300" kern="1200" dirty="0" smtClean="0"/>
            <a:t> for the global </a:t>
          </a:r>
          <a:r>
            <a:rPr lang="fr-FR" sz="1300" kern="1200" dirty="0" err="1" smtClean="0"/>
            <a:t>fund</a:t>
          </a:r>
          <a:r>
            <a:rPr lang="fr-FR" sz="1300" kern="1200" dirty="0" smtClean="0"/>
            <a:t>. </a:t>
          </a:r>
          <a:r>
            <a:rPr lang="fr-FR" sz="1300" kern="1200" dirty="0" err="1" smtClean="0"/>
            <a:t>Their</a:t>
          </a:r>
          <a:r>
            <a:rPr lang="fr-FR" sz="1300" kern="1200" dirty="0" smtClean="0"/>
            <a:t> right to vote </a:t>
          </a:r>
          <a:r>
            <a:rPr lang="fr-FR" sz="1300" kern="1200" dirty="0" err="1" smtClean="0"/>
            <a:t>will</a:t>
          </a:r>
          <a:r>
            <a:rPr lang="fr-FR" sz="1300" kern="1200" dirty="0" smtClean="0"/>
            <a:t> </a:t>
          </a:r>
          <a:r>
            <a:rPr lang="fr-FR" sz="1300" kern="1200" dirty="0" err="1" smtClean="0"/>
            <a:t>be</a:t>
          </a:r>
          <a:r>
            <a:rPr lang="fr-FR" sz="1300" kern="1200" dirty="0" smtClean="0"/>
            <a:t> </a:t>
          </a:r>
          <a:r>
            <a:rPr lang="fr-FR" sz="1300" kern="1200" dirty="0" err="1" smtClean="0"/>
            <a:t>revoked</a:t>
          </a:r>
          <a:r>
            <a:rPr lang="fr-FR" sz="1300" kern="1200" dirty="0" smtClean="0"/>
            <a:t> 4 </a:t>
          </a:r>
          <a:r>
            <a:rPr lang="fr-FR" sz="1300" kern="1200" dirty="0" err="1" smtClean="0"/>
            <a:t>years</a:t>
          </a:r>
          <a:r>
            <a:rPr lang="fr-FR" sz="1300" kern="1200" dirty="0" smtClean="0"/>
            <a:t> </a:t>
          </a:r>
          <a:r>
            <a:rPr lang="fr-FR" sz="1300" kern="1200" dirty="0" err="1" smtClean="0"/>
            <a:t>later</a:t>
          </a:r>
          <a:r>
            <a:rPr lang="fr-FR" sz="1300" kern="1200" dirty="0" smtClean="0"/>
            <a:t>.</a:t>
          </a:r>
          <a:endParaRPr lang="fr-FR" sz="1300" kern="1200" dirty="0"/>
        </a:p>
      </dsp:txBody>
      <dsp:txXfrm>
        <a:off x="922631" y="1254846"/>
        <a:ext cx="9457598" cy="627674"/>
      </dsp:txXfrm>
    </dsp:sp>
    <dsp:sp modelId="{196B8E29-7BCF-4A05-9921-FDC35DD0BE41}">
      <dsp:nvSpPr>
        <dsp:cNvPr id="0" name=""/>
        <dsp:cNvSpPr/>
      </dsp:nvSpPr>
      <dsp:spPr>
        <a:xfrm>
          <a:off x="530335" y="1176386"/>
          <a:ext cx="784592" cy="784592"/>
        </a:xfrm>
        <a:prstGeom prst="ellipse">
          <a:avLst/>
        </a:prstGeom>
        <a:solidFill>
          <a:schemeClr val="lt1">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AD1E70B-377B-4E88-8034-48FBFB8C2332}">
      <dsp:nvSpPr>
        <dsp:cNvPr id="0" name=""/>
        <dsp:cNvSpPr/>
      </dsp:nvSpPr>
      <dsp:spPr>
        <a:xfrm>
          <a:off x="1060675" y="2196055"/>
          <a:ext cx="9319554" cy="627674"/>
        </a:xfrm>
        <a:prstGeom prst="rect">
          <a:avLst/>
        </a:prstGeom>
        <a:solidFill>
          <a:schemeClr val="lt1">
            <a:hueOff val="0"/>
            <a:satOff val="0"/>
            <a:lumOff val="0"/>
            <a:alphaOff val="0"/>
          </a:schemeClr>
        </a:solidFill>
        <a:ln w="19050"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8216" tIns="33020" rIns="33020" bIns="33020" numCol="1" spcCol="1270" anchor="ctr" anchorCtr="0">
          <a:noAutofit/>
        </a:bodyPr>
        <a:lstStyle/>
        <a:p>
          <a:pPr lvl="0" algn="just" defTabSz="577850">
            <a:lnSpc>
              <a:spcPct val="90000"/>
            </a:lnSpc>
            <a:spcBef>
              <a:spcPct val="0"/>
            </a:spcBef>
            <a:spcAft>
              <a:spcPct val="35000"/>
            </a:spcAft>
          </a:pPr>
          <a:r>
            <a:rPr lang="fr-FR" sz="1300" b="1" i="0" u="sng" kern="1200" dirty="0" smtClean="0"/>
            <a:t>2016</a:t>
          </a:r>
          <a:r>
            <a:rPr lang="fr-FR" sz="1300" kern="1200" dirty="0" smtClean="0"/>
            <a:t>: The Linkages </a:t>
          </a:r>
          <a:r>
            <a:rPr lang="fr-FR" sz="1300" kern="1200" dirty="0" err="1" smtClean="0"/>
            <a:t>project</a:t>
          </a:r>
          <a:r>
            <a:rPr lang="fr-FR" sz="1300" kern="1200" dirty="0" smtClean="0"/>
            <a:t> </a:t>
          </a:r>
          <a:r>
            <a:rPr lang="fr-FR" sz="1300" kern="1200" dirty="0" err="1" smtClean="0"/>
            <a:t>launchs</a:t>
          </a:r>
          <a:r>
            <a:rPr lang="fr-FR" sz="1300" kern="1200" dirty="0" smtClean="0"/>
            <a:t> in Burundi. </a:t>
          </a:r>
          <a:r>
            <a:rPr lang="fr-FR" sz="1300" kern="1200" dirty="0" err="1" smtClean="0"/>
            <a:t>Between</a:t>
          </a:r>
          <a:r>
            <a:rPr lang="fr-FR" sz="1300" kern="1200" dirty="0" smtClean="0"/>
            <a:t> 2016 - 2019: 11481 MSM and Trans people have been </a:t>
          </a:r>
          <a:r>
            <a:rPr lang="fr-FR" sz="1300" kern="1200" dirty="0" err="1" smtClean="0"/>
            <a:t>reached</a:t>
          </a:r>
          <a:r>
            <a:rPr lang="fr-FR" sz="1300" kern="1200" dirty="0" smtClean="0"/>
            <a:t> </a:t>
          </a:r>
          <a:r>
            <a:rPr lang="fr-FR" sz="1300" kern="1200" dirty="0" err="1" smtClean="0"/>
            <a:t>accross</a:t>
          </a:r>
          <a:r>
            <a:rPr lang="fr-FR" sz="1300" kern="1200" dirty="0" smtClean="0"/>
            <a:t> Burundi / 8173 </a:t>
          </a:r>
          <a:r>
            <a:rPr lang="fr-FR" sz="1300" kern="1200" dirty="0" err="1" smtClean="0"/>
            <a:t>had</a:t>
          </a:r>
          <a:r>
            <a:rPr lang="fr-FR" sz="1300" kern="1200" dirty="0" smtClean="0"/>
            <a:t> </a:t>
          </a:r>
          <a:r>
            <a:rPr lang="fr-FR" sz="1300" kern="1200" dirty="0" err="1" smtClean="0"/>
            <a:t>access</a:t>
          </a:r>
          <a:r>
            <a:rPr lang="fr-FR" sz="1300" kern="1200" dirty="0" smtClean="0"/>
            <a:t> to HIV tests / 305 </a:t>
          </a:r>
          <a:r>
            <a:rPr lang="fr-FR" sz="1300" kern="1200" dirty="0" err="1" smtClean="0"/>
            <a:t>were</a:t>
          </a:r>
          <a:r>
            <a:rPr lang="fr-FR" sz="1300" kern="1200" dirty="0" smtClean="0"/>
            <a:t> </a:t>
          </a:r>
          <a:r>
            <a:rPr lang="fr-FR" sz="1300" kern="1200" dirty="0" err="1" smtClean="0"/>
            <a:t>tested</a:t>
          </a:r>
          <a:r>
            <a:rPr lang="fr-FR" sz="1300" kern="1200" dirty="0" smtClean="0"/>
            <a:t> positive and 293 are on </a:t>
          </a:r>
          <a:r>
            <a:rPr lang="fr-FR" sz="1300" kern="1200" dirty="0" err="1" smtClean="0"/>
            <a:t>treatement</a:t>
          </a:r>
          <a:r>
            <a:rPr lang="fr-FR" sz="1300" kern="1200" dirty="0" smtClean="0"/>
            <a:t>. (6)</a:t>
          </a:r>
          <a:endParaRPr lang="fr-FR" sz="1300" kern="1200" dirty="0"/>
        </a:p>
      </dsp:txBody>
      <dsp:txXfrm>
        <a:off x="1060675" y="2196055"/>
        <a:ext cx="9319554" cy="627674"/>
      </dsp:txXfrm>
    </dsp:sp>
    <dsp:sp modelId="{395FA2C8-45D4-497D-99C1-CF7A7AD157BE}">
      <dsp:nvSpPr>
        <dsp:cNvPr id="0" name=""/>
        <dsp:cNvSpPr/>
      </dsp:nvSpPr>
      <dsp:spPr>
        <a:xfrm>
          <a:off x="668379" y="2117596"/>
          <a:ext cx="784592" cy="784592"/>
        </a:xfrm>
        <a:prstGeom prst="ellipse">
          <a:avLst/>
        </a:prstGeom>
        <a:solidFill>
          <a:schemeClr val="lt1">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1BBFB02-6FEE-4A59-9C60-0AC8BB87DD74}">
      <dsp:nvSpPr>
        <dsp:cNvPr id="0" name=""/>
        <dsp:cNvSpPr/>
      </dsp:nvSpPr>
      <dsp:spPr>
        <a:xfrm>
          <a:off x="922631" y="3137265"/>
          <a:ext cx="9457598" cy="627674"/>
        </a:xfrm>
        <a:prstGeom prst="rect">
          <a:avLst/>
        </a:prstGeom>
        <a:solidFill>
          <a:schemeClr val="lt1">
            <a:hueOff val="0"/>
            <a:satOff val="0"/>
            <a:lumOff val="0"/>
            <a:alphaOff val="0"/>
          </a:schemeClr>
        </a:solidFill>
        <a:ln w="19050"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8216" tIns="33020" rIns="33020" bIns="33020" numCol="1" spcCol="1270" anchor="ctr" anchorCtr="0">
          <a:noAutofit/>
        </a:bodyPr>
        <a:lstStyle/>
        <a:p>
          <a:pPr lvl="0" algn="l" defTabSz="577850">
            <a:lnSpc>
              <a:spcPct val="90000"/>
            </a:lnSpc>
            <a:spcBef>
              <a:spcPct val="0"/>
            </a:spcBef>
            <a:spcAft>
              <a:spcPct val="35000"/>
            </a:spcAft>
          </a:pPr>
          <a:r>
            <a:rPr lang="fr-FR" sz="1300" kern="1200" dirty="0" err="1" smtClean="0"/>
            <a:t>Between</a:t>
          </a:r>
          <a:r>
            <a:rPr lang="fr-FR" sz="1300" kern="1200" dirty="0" smtClean="0"/>
            <a:t> 2016 – 2019: 57541 </a:t>
          </a:r>
          <a:r>
            <a:rPr lang="fr-FR" sz="1300" kern="1200" dirty="0" err="1" smtClean="0"/>
            <a:t>Femal</a:t>
          </a:r>
          <a:r>
            <a:rPr lang="fr-FR" sz="1300" kern="1200" dirty="0" smtClean="0"/>
            <a:t> </a:t>
          </a:r>
          <a:r>
            <a:rPr lang="fr-FR" sz="1300" kern="1200" dirty="0" err="1" smtClean="0"/>
            <a:t>Sexworks</a:t>
          </a:r>
          <a:r>
            <a:rPr lang="fr-FR" sz="1300" kern="1200" dirty="0" smtClean="0"/>
            <a:t> have been </a:t>
          </a:r>
          <a:r>
            <a:rPr lang="fr-FR" sz="1300" kern="1200" dirty="0" err="1" smtClean="0"/>
            <a:t>reached</a:t>
          </a:r>
          <a:r>
            <a:rPr lang="fr-FR" sz="1300" kern="1200" dirty="0" smtClean="0"/>
            <a:t> </a:t>
          </a:r>
          <a:r>
            <a:rPr lang="fr-FR" sz="1300" kern="1200" dirty="0" err="1" smtClean="0"/>
            <a:t>accross</a:t>
          </a:r>
          <a:r>
            <a:rPr lang="fr-FR" sz="1300" kern="1200" dirty="0" smtClean="0"/>
            <a:t> Burundi / 43467 </a:t>
          </a:r>
          <a:r>
            <a:rPr lang="fr-FR" sz="1300" kern="1200" dirty="0" err="1" smtClean="0"/>
            <a:t>FSWs</a:t>
          </a:r>
          <a:r>
            <a:rPr lang="fr-FR" sz="1300" kern="1200" dirty="0" smtClean="0"/>
            <a:t> </a:t>
          </a:r>
          <a:r>
            <a:rPr lang="fr-FR" sz="1300" kern="1200" dirty="0" err="1" smtClean="0"/>
            <a:t>had</a:t>
          </a:r>
          <a:r>
            <a:rPr lang="fr-FR" sz="1300" kern="1200" dirty="0" smtClean="0"/>
            <a:t> </a:t>
          </a:r>
          <a:r>
            <a:rPr lang="fr-FR" sz="1300" kern="1200" dirty="0" err="1" smtClean="0"/>
            <a:t>access</a:t>
          </a:r>
          <a:r>
            <a:rPr lang="fr-FR" sz="1300" kern="1200" dirty="0" smtClean="0"/>
            <a:t> to HIV tests / 3157 </a:t>
          </a:r>
          <a:r>
            <a:rPr lang="fr-FR" sz="1300" kern="1200" dirty="0" err="1" smtClean="0"/>
            <a:t>were</a:t>
          </a:r>
          <a:r>
            <a:rPr lang="fr-FR" sz="1300" kern="1200" dirty="0" smtClean="0"/>
            <a:t> </a:t>
          </a:r>
          <a:r>
            <a:rPr lang="fr-FR" sz="1300" kern="1200" dirty="0" err="1" smtClean="0"/>
            <a:t>tested</a:t>
          </a:r>
          <a:r>
            <a:rPr lang="fr-FR" sz="1300" kern="1200" dirty="0" smtClean="0"/>
            <a:t> positive and 3047 are on </a:t>
          </a:r>
          <a:r>
            <a:rPr lang="fr-FR" sz="1300" kern="1200" dirty="0" err="1" smtClean="0"/>
            <a:t>treatement</a:t>
          </a:r>
          <a:r>
            <a:rPr lang="fr-FR" sz="1300" kern="1200" dirty="0" smtClean="0"/>
            <a:t>. (6)</a:t>
          </a:r>
          <a:endParaRPr lang="fr-FR" sz="1300" kern="1200" dirty="0"/>
        </a:p>
      </dsp:txBody>
      <dsp:txXfrm>
        <a:off x="922631" y="3137265"/>
        <a:ext cx="9457598" cy="627674"/>
      </dsp:txXfrm>
    </dsp:sp>
    <dsp:sp modelId="{77188F07-3531-4F5F-82CC-646376E52755}">
      <dsp:nvSpPr>
        <dsp:cNvPr id="0" name=""/>
        <dsp:cNvSpPr/>
      </dsp:nvSpPr>
      <dsp:spPr>
        <a:xfrm>
          <a:off x="530335" y="3058806"/>
          <a:ext cx="784592" cy="784592"/>
        </a:xfrm>
        <a:prstGeom prst="ellipse">
          <a:avLst/>
        </a:prstGeom>
        <a:solidFill>
          <a:schemeClr val="lt1">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5235264-B337-48D8-8478-28A193B4B971}">
      <dsp:nvSpPr>
        <dsp:cNvPr id="0" name=""/>
        <dsp:cNvSpPr/>
      </dsp:nvSpPr>
      <dsp:spPr>
        <a:xfrm>
          <a:off x="472858" y="4078475"/>
          <a:ext cx="9907371" cy="627674"/>
        </a:xfrm>
        <a:prstGeom prst="rect">
          <a:avLst/>
        </a:prstGeom>
        <a:solidFill>
          <a:schemeClr val="lt1">
            <a:hueOff val="0"/>
            <a:satOff val="0"/>
            <a:lumOff val="0"/>
            <a:alphaOff val="0"/>
          </a:schemeClr>
        </a:solidFill>
        <a:ln w="19050"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8216" tIns="33020" rIns="33020" bIns="33020" numCol="1" spcCol="1270" anchor="ctr" anchorCtr="0">
          <a:noAutofit/>
        </a:bodyPr>
        <a:lstStyle/>
        <a:p>
          <a:pPr lvl="0" algn="l" defTabSz="577850">
            <a:lnSpc>
              <a:spcPct val="90000"/>
            </a:lnSpc>
            <a:spcBef>
              <a:spcPct val="0"/>
            </a:spcBef>
            <a:spcAft>
              <a:spcPct val="35000"/>
            </a:spcAft>
          </a:pPr>
          <a:r>
            <a:rPr lang="fr-FR" sz="1300" b="1" u="sng" kern="1200" dirty="0" smtClean="0"/>
            <a:t>2020</a:t>
          </a:r>
          <a:r>
            <a:rPr lang="fr-FR" sz="1300" kern="1200" dirty="0" smtClean="0"/>
            <a:t>: 0.9% </a:t>
          </a:r>
          <a:r>
            <a:rPr lang="fr-FR" sz="1300" kern="1200" dirty="0" err="1" smtClean="0"/>
            <a:t>is</a:t>
          </a:r>
          <a:r>
            <a:rPr lang="fr-FR" sz="1300" kern="1200" dirty="0" smtClean="0"/>
            <a:t> the national HIV </a:t>
          </a:r>
          <a:r>
            <a:rPr lang="fr-FR" sz="1300" kern="1200" dirty="0" err="1" smtClean="0"/>
            <a:t>prevalence</a:t>
          </a:r>
          <a:r>
            <a:rPr lang="fr-FR" sz="1300" kern="1200" dirty="0" smtClean="0"/>
            <a:t> rate and 79 MSM&amp;TG, 233 </a:t>
          </a:r>
          <a:r>
            <a:rPr lang="fr-FR" sz="1300" kern="1200" dirty="0" err="1" smtClean="0"/>
            <a:t>FSWs</a:t>
          </a:r>
          <a:r>
            <a:rPr lang="fr-FR" sz="1300" kern="1200" dirty="0" smtClean="0"/>
            <a:t>, 30 </a:t>
          </a:r>
          <a:r>
            <a:rPr lang="fr-FR" sz="1300" kern="1200" dirty="0" err="1" smtClean="0"/>
            <a:t>D.users</a:t>
          </a:r>
          <a:r>
            <a:rPr lang="fr-FR" sz="1300" kern="1200" dirty="0" smtClean="0"/>
            <a:t> </a:t>
          </a:r>
          <a:r>
            <a:rPr lang="fr-FR" sz="1300" kern="1200" dirty="0" err="1" smtClean="0"/>
            <a:t>peer</a:t>
          </a:r>
          <a:r>
            <a:rPr lang="fr-FR" sz="1300" kern="1200" dirty="0" smtClean="0"/>
            <a:t> </a:t>
          </a:r>
          <a:r>
            <a:rPr lang="fr-FR" sz="1300" kern="1200" dirty="0" err="1" smtClean="0"/>
            <a:t>educators</a:t>
          </a:r>
          <a:r>
            <a:rPr lang="fr-FR" sz="1300" kern="1200" dirty="0" smtClean="0"/>
            <a:t> are </a:t>
          </a:r>
          <a:r>
            <a:rPr lang="fr-FR" sz="1300" kern="1200" dirty="0" err="1" smtClean="0"/>
            <a:t>actively</a:t>
          </a:r>
          <a:r>
            <a:rPr lang="fr-FR" sz="1300" kern="1200" dirty="0" smtClean="0"/>
            <a:t> </a:t>
          </a:r>
          <a:r>
            <a:rPr lang="fr-FR" sz="1300" kern="1200" dirty="0" err="1" smtClean="0"/>
            <a:t>engaged</a:t>
          </a:r>
          <a:r>
            <a:rPr lang="fr-FR" sz="1300" kern="1200" dirty="0" smtClean="0"/>
            <a:t> in 13 out of 17 </a:t>
          </a:r>
          <a:r>
            <a:rPr lang="fr-FR" sz="1300" kern="1200" dirty="0" err="1" smtClean="0"/>
            <a:t>regions</a:t>
          </a:r>
          <a:r>
            <a:rPr lang="fr-FR" sz="1300" kern="1200" dirty="0" smtClean="0"/>
            <a:t> of Burundi (5 for </a:t>
          </a:r>
          <a:r>
            <a:rPr lang="fr-FR" sz="1300" kern="1200" dirty="0" err="1" smtClean="0"/>
            <a:t>D.users</a:t>
          </a:r>
          <a:r>
            <a:rPr lang="fr-FR" sz="1300" kern="1200" dirty="0" smtClean="0"/>
            <a:t>).</a:t>
          </a:r>
          <a:endParaRPr lang="fr-FR" sz="1300" kern="1200" dirty="0"/>
        </a:p>
      </dsp:txBody>
      <dsp:txXfrm>
        <a:off x="472858" y="4078475"/>
        <a:ext cx="9907371" cy="627674"/>
      </dsp:txXfrm>
    </dsp:sp>
    <dsp:sp modelId="{2E20E4CA-CFDA-433C-AE7F-DAABD6B08953}">
      <dsp:nvSpPr>
        <dsp:cNvPr id="0" name=""/>
        <dsp:cNvSpPr/>
      </dsp:nvSpPr>
      <dsp:spPr>
        <a:xfrm>
          <a:off x="80562" y="4000016"/>
          <a:ext cx="784592" cy="784592"/>
        </a:xfrm>
        <a:prstGeom prst="ellipse">
          <a:avLst/>
        </a:prstGeom>
        <a:solidFill>
          <a:schemeClr val="lt1">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C5DE9D-9098-44FF-AF5F-724722500C05}" type="datetimeFigureOut">
              <a:rPr lang="en-US" smtClean="0"/>
              <a:t>6/15/2020</a:t>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774699-2801-4A84-A2B6-352802E82273}" type="slidenum">
              <a:rPr lang="en-US" smtClean="0"/>
              <a:t>‹N°›</a:t>
            </a:fld>
            <a:endParaRPr lang="en-US"/>
          </a:p>
        </p:txBody>
      </p:sp>
    </p:spTree>
    <p:extLst>
      <p:ext uri="{BB962C8B-B14F-4D97-AF65-F5344CB8AC3E}">
        <p14:creationId xmlns:p14="http://schemas.microsoft.com/office/powerpoint/2010/main" val="2429881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724CED20-F71D-4A97-914D-62DCFF272148}" type="datetime1">
              <a:rPr lang="en-US" smtClean="0"/>
              <a:t>6/15/2020</a:t>
            </a:fld>
            <a:endParaRPr lang="en-US" dirty="0"/>
          </a:p>
        </p:txBody>
      </p:sp>
      <p:sp>
        <p:nvSpPr>
          <p:cNvPr id="5" name="Footer Placeholder 4"/>
          <p:cNvSpPr>
            <a:spLocks noGrp="1"/>
          </p:cNvSpPr>
          <p:nvPr>
            <p:ph type="ftr" sz="quarter" idx="11"/>
          </p:nvPr>
        </p:nvSpPr>
        <p:spPr/>
        <p:txBody>
          <a:bodyPr/>
          <a:lstStyle/>
          <a:p>
            <a:r>
              <a:rPr lang="en-US" smtClean="0"/>
              <a:t>Designing Services for the People Who Use Them | Key populations in Burundi</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1004177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72F3A4D5-5507-4190-A4F1-3DE26F7A339B}" type="datetime1">
              <a:rPr lang="en-US" smtClean="0"/>
              <a:t>6/15/2020</a:t>
            </a:fld>
            <a:endParaRPr lang="en-US" dirty="0"/>
          </a:p>
        </p:txBody>
      </p:sp>
      <p:sp>
        <p:nvSpPr>
          <p:cNvPr id="6" name="Footer Placeholder 5"/>
          <p:cNvSpPr>
            <a:spLocks noGrp="1"/>
          </p:cNvSpPr>
          <p:nvPr>
            <p:ph type="ftr" sz="quarter" idx="11"/>
          </p:nvPr>
        </p:nvSpPr>
        <p:spPr/>
        <p:txBody>
          <a:bodyPr/>
          <a:lstStyle/>
          <a:p>
            <a:r>
              <a:rPr lang="en-US" smtClean="0"/>
              <a:t>Designing Services for the People Who Use Them | Key populations in Burundi</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1305193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E55CCA41-E5AB-4311-9576-821D5139A1F9}" type="datetime1">
              <a:rPr lang="en-US" smtClean="0"/>
              <a:t>6/15/2020</a:t>
            </a:fld>
            <a:endParaRPr lang="en-US" dirty="0"/>
          </a:p>
        </p:txBody>
      </p:sp>
      <p:sp>
        <p:nvSpPr>
          <p:cNvPr id="5" name="Footer Placeholder 4"/>
          <p:cNvSpPr>
            <a:spLocks noGrp="1"/>
          </p:cNvSpPr>
          <p:nvPr>
            <p:ph type="ftr" sz="quarter" idx="11"/>
          </p:nvPr>
        </p:nvSpPr>
        <p:spPr/>
        <p:txBody>
          <a:bodyPr/>
          <a:lstStyle/>
          <a:p>
            <a:r>
              <a:rPr lang="en-US" smtClean="0"/>
              <a:t>Designing Services for the People Who Use Them | Key populations in Burundi</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3509739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smtClean="0"/>
              <a:t>Modifiez le style du titre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D61F04D5-9036-4C81-BF15-C3DBEFBC0DA4}" type="datetime1">
              <a:rPr lang="en-US" smtClean="0"/>
              <a:t>6/15/2020</a:t>
            </a:fld>
            <a:endParaRPr lang="en-US" dirty="0"/>
          </a:p>
        </p:txBody>
      </p:sp>
      <p:sp>
        <p:nvSpPr>
          <p:cNvPr id="5" name="Footer Placeholder 4"/>
          <p:cNvSpPr>
            <a:spLocks noGrp="1"/>
          </p:cNvSpPr>
          <p:nvPr>
            <p:ph type="ftr" sz="quarter" idx="11"/>
          </p:nvPr>
        </p:nvSpPr>
        <p:spPr/>
        <p:txBody>
          <a:bodyPr/>
          <a:lstStyle/>
          <a:p>
            <a:r>
              <a:rPr lang="en-US" smtClean="0"/>
              <a:t>Designing Services for the People Who Use Them | Key populations in Burundi</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9502436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31104DFF-7979-441C-883E-99E834BA3486}" type="datetime1">
              <a:rPr lang="en-US" smtClean="0"/>
              <a:t>6/15/2020</a:t>
            </a:fld>
            <a:endParaRPr lang="en-US" dirty="0"/>
          </a:p>
        </p:txBody>
      </p:sp>
      <p:sp>
        <p:nvSpPr>
          <p:cNvPr id="5" name="Footer Placeholder 4"/>
          <p:cNvSpPr>
            <a:spLocks noGrp="1"/>
          </p:cNvSpPr>
          <p:nvPr>
            <p:ph type="ftr" sz="quarter" idx="11"/>
          </p:nvPr>
        </p:nvSpPr>
        <p:spPr/>
        <p:txBody>
          <a:bodyPr/>
          <a:lstStyle/>
          <a:p>
            <a:r>
              <a:rPr lang="en-US" smtClean="0"/>
              <a:t>Designing Services for the People Who Use Them | Key populations in Burundi</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30152598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7F1AB5D-1DE6-4DEA-B160-9AE96A76065E}" type="datetime1">
              <a:rPr lang="en-US" smtClean="0"/>
              <a:t>6/15/2020</a:t>
            </a:fld>
            <a:endParaRPr lang="en-US" dirty="0"/>
          </a:p>
        </p:txBody>
      </p:sp>
      <p:sp>
        <p:nvSpPr>
          <p:cNvPr id="4" name="Footer Placeholder 4"/>
          <p:cNvSpPr>
            <a:spLocks noGrp="1"/>
          </p:cNvSpPr>
          <p:nvPr>
            <p:ph type="ftr" sz="quarter" idx="11"/>
          </p:nvPr>
        </p:nvSpPr>
        <p:spPr/>
        <p:txBody>
          <a:bodyPr/>
          <a:lstStyle/>
          <a:p>
            <a:r>
              <a:rPr lang="en-US" smtClean="0"/>
              <a:t>Designing Services for the People Who Use Them | Key populations in Burundi</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27443728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2DF97A6-6C4B-4DE6-8CB2-019862660F42}" type="datetime1">
              <a:rPr lang="en-US" smtClean="0"/>
              <a:t>6/15/2020</a:t>
            </a:fld>
            <a:endParaRPr lang="en-US" dirty="0"/>
          </a:p>
        </p:txBody>
      </p:sp>
      <p:sp>
        <p:nvSpPr>
          <p:cNvPr id="4" name="Footer Placeholder 4"/>
          <p:cNvSpPr>
            <a:spLocks noGrp="1"/>
          </p:cNvSpPr>
          <p:nvPr>
            <p:ph type="ftr" sz="quarter" idx="11"/>
          </p:nvPr>
        </p:nvSpPr>
        <p:spPr/>
        <p:txBody>
          <a:bodyPr/>
          <a:lstStyle/>
          <a:p>
            <a:r>
              <a:rPr lang="en-US" smtClean="0"/>
              <a:t>Designing Services for the People Who Use Them | Key populations in Burundi</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3327211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38C6C3F-64A2-4477-81C0-8EF2FC003C4C}" type="datetime1">
              <a:rPr lang="en-US" smtClean="0"/>
              <a:t>6/15/2020</a:t>
            </a:fld>
            <a:endParaRPr lang="en-US" dirty="0"/>
          </a:p>
        </p:txBody>
      </p:sp>
      <p:sp>
        <p:nvSpPr>
          <p:cNvPr id="5" name="Footer Placeholder 4"/>
          <p:cNvSpPr>
            <a:spLocks noGrp="1"/>
          </p:cNvSpPr>
          <p:nvPr>
            <p:ph type="ftr" sz="quarter" idx="11"/>
          </p:nvPr>
        </p:nvSpPr>
        <p:spPr/>
        <p:txBody>
          <a:bodyPr/>
          <a:lstStyle/>
          <a:p>
            <a:r>
              <a:rPr lang="en-US" smtClean="0"/>
              <a:t>Designing Services for the People Who Use Them | Key populations in Burundi</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35256714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B31236F-A9F6-42AA-A939-807AFDD29599}" type="datetime1">
              <a:rPr lang="en-US" smtClean="0"/>
              <a:t>6/15/2020</a:t>
            </a:fld>
            <a:endParaRPr lang="en-US" dirty="0"/>
          </a:p>
        </p:txBody>
      </p:sp>
      <p:sp>
        <p:nvSpPr>
          <p:cNvPr id="5" name="Footer Placeholder 4"/>
          <p:cNvSpPr>
            <a:spLocks noGrp="1"/>
          </p:cNvSpPr>
          <p:nvPr>
            <p:ph type="ftr" sz="quarter" idx="11"/>
          </p:nvPr>
        </p:nvSpPr>
        <p:spPr/>
        <p:txBody>
          <a:bodyPr/>
          <a:lstStyle/>
          <a:p>
            <a:r>
              <a:rPr lang="en-US" smtClean="0"/>
              <a:t>Designing Services for the People Who Use Them | Key populations in Burundi</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2835839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E1F0AA02-3594-4D94-BBD4-30AB904A2642}" type="datetime1">
              <a:rPr lang="en-US" smtClean="0"/>
              <a:t>6/15/2020</a:t>
            </a:fld>
            <a:endParaRPr lang="en-US" dirty="0"/>
          </a:p>
        </p:txBody>
      </p:sp>
      <p:sp>
        <p:nvSpPr>
          <p:cNvPr id="5" name="Footer Placeholder 4"/>
          <p:cNvSpPr>
            <a:spLocks noGrp="1"/>
          </p:cNvSpPr>
          <p:nvPr>
            <p:ph type="ftr" sz="quarter" idx="11"/>
          </p:nvPr>
        </p:nvSpPr>
        <p:spPr/>
        <p:txBody>
          <a:bodyPr/>
          <a:lstStyle/>
          <a:p>
            <a:r>
              <a:rPr lang="en-US" smtClean="0"/>
              <a:t>Designing Services for the People Who Use Them | Key populations in Burundi</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3696283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62057202-0FEB-4B09-BE13-D30C3F9A5F55}" type="datetime1">
              <a:rPr lang="en-US" smtClean="0"/>
              <a:t>6/15/2020</a:t>
            </a:fld>
            <a:endParaRPr lang="en-US" dirty="0"/>
          </a:p>
        </p:txBody>
      </p:sp>
      <p:sp>
        <p:nvSpPr>
          <p:cNvPr id="5" name="Footer Placeholder 4"/>
          <p:cNvSpPr>
            <a:spLocks noGrp="1"/>
          </p:cNvSpPr>
          <p:nvPr>
            <p:ph type="ftr" sz="quarter" idx="11"/>
          </p:nvPr>
        </p:nvSpPr>
        <p:spPr/>
        <p:txBody>
          <a:bodyPr/>
          <a:lstStyle/>
          <a:p>
            <a:r>
              <a:rPr lang="en-US" smtClean="0"/>
              <a:t>Designing Services for the People Who Use Them | Key populations in Burundi</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2262114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9A664C9-2251-46A9-8493-AA7286EEE929}" type="datetime1">
              <a:rPr lang="en-US" smtClean="0"/>
              <a:t>6/15/2020</a:t>
            </a:fld>
            <a:endParaRPr lang="en-US" dirty="0"/>
          </a:p>
        </p:txBody>
      </p:sp>
      <p:sp>
        <p:nvSpPr>
          <p:cNvPr id="6" name="Footer Placeholder 5"/>
          <p:cNvSpPr>
            <a:spLocks noGrp="1"/>
          </p:cNvSpPr>
          <p:nvPr>
            <p:ph type="ftr" sz="quarter" idx="11"/>
          </p:nvPr>
        </p:nvSpPr>
        <p:spPr/>
        <p:txBody>
          <a:bodyPr/>
          <a:lstStyle/>
          <a:p>
            <a:r>
              <a:rPr lang="en-US" smtClean="0"/>
              <a:t>Designing Services for the People Who Use Them | Key populations in Burundi</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2623055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3BEBC409-5734-4654-8AE5-8DEA7D347813}" type="datetime1">
              <a:rPr lang="en-US" smtClean="0"/>
              <a:t>6/15/2020</a:t>
            </a:fld>
            <a:endParaRPr lang="en-US" dirty="0"/>
          </a:p>
        </p:txBody>
      </p:sp>
      <p:sp>
        <p:nvSpPr>
          <p:cNvPr id="8" name="Footer Placeholder 7"/>
          <p:cNvSpPr>
            <a:spLocks noGrp="1"/>
          </p:cNvSpPr>
          <p:nvPr>
            <p:ph type="ftr" sz="quarter" idx="11"/>
          </p:nvPr>
        </p:nvSpPr>
        <p:spPr/>
        <p:txBody>
          <a:bodyPr/>
          <a:lstStyle/>
          <a:p>
            <a:r>
              <a:rPr lang="en-US" smtClean="0"/>
              <a:t>Designing Services for the People Who Use Them | Key populations in Burundi</a:t>
            </a:r>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115597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7" name="Date Placeholder 2"/>
          <p:cNvSpPr>
            <a:spLocks noGrp="1"/>
          </p:cNvSpPr>
          <p:nvPr>
            <p:ph type="dt" sz="half" idx="10"/>
          </p:nvPr>
        </p:nvSpPr>
        <p:spPr/>
        <p:txBody>
          <a:bodyPr/>
          <a:lstStyle/>
          <a:p>
            <a:fld id="{10CD3DAB-68AE-4C35-B3E3-740A0060DD0C}" type="datetime1">
              <a:rPr lang="en-US" smtClean="0"/>
              <a:t>6/15/2020</a:t>
            </a:fld>
            <a:endParaRPr lang="en-US" dirty="0"/>
          </a:p>
        </p:txBody>
      </p:sp>
      <p:sp>
        <p:nvSpPr>
          <p:cNvPr id="5" name="Footer Placeholder 3"/>
          <p:cNvSpPr>
            <a:spLocks noGrp="1"/>
          </p:cNvSpPr>
          <p:nvPr>
            <p:ph type="ftr" sz="quarter" idx="11"/>
          </p:nvPr>
        </p:nvSpPr>
        <p:spPr/>
        <p:txBody>
          <a:bodyPr/>
          <a:lstStyle/>
          <a:p>
            <a:r>
              <a:rPr lang="en-US" smtClean="0"/>
              <a:t>Designing Services for the People Who Use Them | Key populations in Burundi</a:t>
            </a:r>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3578850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824B4A0-2D88-4FF4-9BB4-CB6491BBB5B3}" type="datetime1">
              <a:rPr lang="en-US" smtClean="0"/>
              <a:t>6/15/2020</a:t>
            </a:fld>
            <a:endParaRPr lang="en-US" dirty="0"/>
          </a:p>
        </p:txBody>
      </p:sp>
      <p:sp>
        <p:nvSpPr>
          <p:cNvPr id="5" name="Footer Placeholder 2"/>
          <p:cNvSpPr>
            <a:spLocks noGrp="1"/>
          </p:cNvSpPr>
          <p:nvPr>
            <p:ph type="ftr" sz="quarter" idx="11"/>
          </p:nvPr>
        </p:nvSpPr>
        <p:spPr/>
        <p:txBody>
          <a:bodyPr/>
          <a:lstStyle/>
          <a:p>
            <a:r>
              <a:rPr lang="en-US" smtClean="0"/>
              <a:t>Designing Services for the People Who Use Them | Key populations in Burundi</a:t>
            </a:r>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170625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7" name="Date Placeholder 4"/>
          <p:cNvSpPr>
            <a:spLocks noGrp="1"/>
          </p:cNvSpPr>
          <p:nvPr>
            <p:ph type="dt" sz="half" idx="10"/>
          </p:nvPr>
        </p:nvSpPr>
        <p:spPr/>
        <p:txBody>
          <a:bodyPr/>
          <a:lstStyle/>
          <a:p>
            <a:fld id="{F7DA04D9-95ED-461E-BC1D-4A33B7217225}" type="datetime1">
              <a:rPr lang="en-US" smtClean="0"/>
              <a:t>6/15/2020</a:t>
            </a:fld>
            <a:endParaRPr lang="en-US" dirty="0"/>
          </a:p>
        </p:txBody>
      </p:sp>
      <p:sp>
        <p:nvSpPr>
          <p:cNvPr id="5" name="Footer Placeholder 5"/>
          <p:cNvSpPr>
            <a:spLocks noGrp="1"/>
          </p:cNvSpPr>
          <p:nvPr>
            <p:ph type="ftr" sz="quarter" idx="11"/>
          </p:nvPr>
        </p:nvSpPr>
        <p:spPr/>
        <p:txBody>
          <a:bodyPr/>
          <a:lstStyle/>
          <a:p>
            <a:r>
              <a:rPr lang="en-US" smtClean="0"/>
              <a:t>Designing Services for the People Who Use Them | Key populations in Burundi</a:t>
            </a:r>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872409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B01360C1-E38B-4947-BA18-BC9F4102AEA7}" type="datetime1">
              <a:rPr lang="en-US" smtClean="0"/>
              <a:t>6/15/2020</a:t>
            </a:fld>
            <a:endParaRPr lang="en-US" dirty="0"/>
          </a:p>
        </p:txBody>
      </p:sp>
      <p:sp>
        <p:nvSpPr>
          <p:cNvPr id="6" name="Footer Placeholder 5"/>
          <p:cNvSpPr>
            <a:spLocks noGrp="1"/>
          </p:cNvSpPr>
          <p:nvPr>
            <p:ph type="ftr" sz="quarter" idx="11"/>
          </p:nvPr>
        </p:nvSpPr>
        <p:spPr/>
        <p:txBody>
          <a:bodyPr/>
          <a:lstStyle/>
          <a:p>
            <a:r>
              <a:rPr lang="en-US" smtClean="0"/>
              <a:t>Designing Services for the People Who Use Them | Key populations in Burundi</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3240900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smtClean="0"/>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4034643-EFCB-4F64-8C40-41D43BE3B1A7}" type="datetime1">
              <a:rPr lang="en-US" smtClean="0"/>
              <a:t>6/15/2020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smtClean="0"/>
              <a:t>Designing Services for the People Who Use Them | Key populations in Burundi</a:t>
            </a:r>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smtClean="0"/>
              <a:t>‹N°›</a:t>
            </a:fld>
            <a:endParaRPr lang="en-US" dirty="0"/>
          </a:p>
        </p:txBody>
      </p:sp>
    </p:spTree>
    <p:extLst>
      <p:ext uri="{BB962C8B-B14F-4D97-AF65-F5344CB8AC3E}">
        <p14:creationId xmlns:p14="http://schemas.microsoft.com/office/powerpoint/2010/main" val="4048203075"/>
      </p:ext>
    </p:extLst>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 id="2147483688" r:id="rId17"/>
  </p:sldLayoutIdLst>
  <p:hf sldNum="0" hd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ibosibo.ok@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anssburundi.bi/index.php/2018-05-27-17-06-08/projets-nationaux/49-msm" TargetMode="External"/><Relationship Id="rId7" Type="http://schemas.openxmlformats.org/officeDocument/2006/relationships/hyperlink" Target="https://www.fhi360.org/sites/default/files/media/documents/resource-linkages-burundi-achievements.pdf" TargetMode="External"/><Relationship Id="rId2" Type="http://schemas.openxmlformats.org/officeDocument/2006/relationships/hyperlink" Target="https://www.ilo.org/wcmsp5/groups/public/---ed_protect/---protrav/---ilo_aids/documents/legaldocument/wcms_126635.pdf" TargetMode="External"/><Relationship Id="rId1" Type="http://schemas.openxmlformats.org/officeDocument/2006/relationships/slideLayout" Target="../slideLayouts/slideLayout2.xml"/><Relationship Id="rId6" Type="http://schemas.openxmlformats.org/officeDocument/2006/relationships/hyperlink" Target="https://www.fhi360.org/sites/default/files/media/documents/resource-linkages-burundi-key-populations-report.pdf" TargetMode="External"/><Relationship Id="rId5" Type="http://schemas.openxmlformats.org/officeDocument/2006/relationships/hyperlink" Target="https://www.ilo.org/wcmsp5/groups/public/---ed_protect/---protrav/---ilo_aids/documents/legaldocument/wcms_202048.pdf" TargetMode="External"/><Relationship Id="rId4" Type="http://schemas.openxmlformats.org/officeDocument/2006/relationships/hyperlink" Target="https://societesinclusives.org/2010/04/30/grandes-dates-autours-de-la-penalisations-de-lhomosexualite-au-burund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54955" y="1878227"/>
            <a:ext cx="8825658" cy="1977080"/>
          </a:xfrm>
        </p:spPr>
        <p:txBody>
          <a:bodyPr/>
          <a:lstStyle/>
          <a:p>
            <a:r>
              <a:rPr lang="en-US" sz="4000" dirty="0" smtClean="0"/>
              <a:t>Session: </a:t>
            </a:r>
            <a:r>
              <a:rPr lang="en-US" sz="4000" dirty="0"/>
              <a:t>Integrated healthcare for co-infections and conditions</a:t>
            </a:r>
          </a:p>
        </p:txBody>
      </p:sp>
      <p:sp>
        <p:nvSpPr>
          <p:cNvPr id="3" name="Sous-titre 2"/>
          <p:cNvSpPr>
            <a:spLocks noGrp="1"/>
          </p:cNvSpPr>
          <p:nvPr>
            <p:ph type="subTitle" idx="1"/>
          </p:nvPr>
        </p:nvSpPr>
        <p:spPr>
          <a:xfrm>
            <a:off x="1266166" y="1878226"/>
            <a:ext cx="8825658" cy="430993"/>
          </a:xfrm>
        </p:spPr>
        <p:txBody>
          <a:bodyPr/>
          <a:lstStyle/>
          <a:p>
            <a:r>
              <a:rPr lang="en-US" b="1" dirty="0" smtClean="0">
                <a:solidFill>
                  <a:schemeClr val="tx1"/>
                </a:solidFill>
              </a:rPr>
              <a:t>AIDS2020</a:t>
            </a:r>
            <a:endParaRPr lang="en-US" b="1" dirty="0">
              <a:solidFill>
                <a:schemeClr val="tx1"/>
              </a:solidFill>
            </a:endParaRPr>
          </a:p>
        </p:txBody>
      </p:sp>
      <p:sp>
        <p:nvSpPr>
          <p:cNvPr id="4" name="Sous-titre 2"/>
          <p:cNvSpPr txBox="1">
            <a:spLocks/>
          </p:cNvSpPr>
          <p:nvPr/>
        </p:nvSpPr>
        <p:spPr>
          <a:xfrm>
            <a:off x="1154955" y="4263079"/>
            <a:ext cx="8825658" cy="469558"/>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pPr algn="just"/>
            <a:r>
              <a:rPr lang="en-US" sz="2400" b="1" dirty="0" smtClean="0">
                <a:solidFill>
                  <a:schemeClr val="tx1"/>
                </a:solidFill>
              </a:rPr>
              <a:t>Presentation : Designing </a:t>
            </a:r>
            <a:r>
              <a:rPr lang="en-US" sz="2400" b="1" dirty="0">
                <a:solidFill>
                  <a:schemeClr val="tx1"/>
                </a:solidFill>
              </a:rPr>
              <a:t>Services for the People Who Use Them</a:t>
            </a:r>
            <a:endParaRPr lang="en-US" sz="2400" dirty="0">
              <a:solidFill>
                <a:schemeClr val="tx1"/>
              </a:solidFill>
            </a:endParaRPr>
          </a:p>
        </p:txBody>
      </p:sp>
      <p:sp>
        <p:nvSpPr>
          <p:cNvPr id="5" name="Sous-titre 2"/>
          <p:cNvSpPr txBox="1">
            <a:spLocks/>
          </p:cNvSpPr>
          <p:nvPr/>
        </p:nvSpPr>
        <p:spPr>
          <a:xfrm>
            <a:off x="4853744" y="5795319"/>
            <a:ext cx="6279694" cy="67606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pPr algn="r"/>
            <a:r>
              <a:rPr lang="en-US" sz="1500" dirty="0" smtClean="0">
                <a:solidFill>
                  <a:schemeClr val="tx1"/>
                </a:solidFill>
              </a:rPr>
              <a:t>Presented by Olivier </a:t>
            </a:r>
            <a:r>
              <a:rPr lang="en-US" sz="1500" dirty="0" err="1" smtClean="0">
                <a:solidFill>
                  <a:schemeClr val="tx1"/>
                </a:solidFill>
              </a:rPr>
              <a:t>kIng</a:t>
            </a:r>
            <a:r>
              <a:rPr lang="en-US" sz="1500" dirty="0" smtClean="0">
                <a:solidFill>
                  <a:schemeClr val="tx1"/>
                </a:solidFill>
              </a:rPr>
              <a:t> SIBO</a:t>
            </a:r>
          </a:p>
          <a:p>
            <a:pPr algn="r"/>
            <a:r>
              <a:rPr lang="en-US" sz="1500" dirty="0" smtClean="0">
                <a:solidFill>
                  <a:schemeClr val="tx1"/>
                </a:solidFill>
                <a:hlinkClick r:id="rId2"/>
              </a:rPr>
              <a:t>SIbosibo.ok@gmail.com</a:t>
            </a:r>
            <a:r>
              <a:rPr lang="en-US" sz="1500" dirty="0" smtClean="0">
                <a:solidFill>
                  <a:schemeClr val="tx1"/>
                </a:solidFill>
              </a:rPr>
              <a:t> | S medias: @</a:t>
            </a:r>
            <a:r>
              <a:rPr lang="en-US" sz="1500" dirty="0" err="1" smtClean="0">
                <a:solidFill>
                  <a:schemeClr val="tx1"/>
                </a:solidFill>
              </a:rPr>
              <a:t>sibauo</a:t>
            </a:r>
            <a:endParaRPr lang="en-US" sz="1500" dirty="0">
              <a:solidFill>
                <a:schemeClr val="tx1"/>
              </a:solidFill>
            </a:endParaRPr>
          </a:p>
        </p:txBody>
      </p:sp>
      <p:sp>
        <p:nvSpPr>
          <p:cNvPr id="6" name="Sous-titre 2"/>
          <p:cNvSpPr txBox="1">
            <a:spLocks/>
          </p:cNvSpPr>
          <p:nvPr/>
        </p:nvSpPr>
        <p:spPr>
          <a:xfrm>
            <a:off x="1266166" y="4497858"/>
            <a:ext cx="8545099" cy="46955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pPr algn="r"/>
            <a:r>
              <a:rPr lang="en-US" sz="1500" dirty="0">
                <a:solidFill>
                  <a:schemeClr val="tx1"/>
                </a:solidFill>
              </a:rPr>
              <a:t>key populations in Burundi and the surrounding region</a:t>
            </a:r>
          </a:p>
        </p:txBody>
      </p:sp>
      <p:sp>
        <p:nvSpPr>
          <p:cNvPr id="9" name="Sous-titre 2"/>
          <p:cNvSpPr txBox="1">
            <a:spLocks/>
          </p:cNvSpPr>
          <p:nvPr/>
        </p:nvSpPr>
        <p:spPr>
          <a:xfrm rot="16200000">
            <a:off x="10206967" y="414385"/>
            <a:ext cx="1184934" cy="305365"/>
          </a:xfrm>
          <a:prstGeom prst="rect">
            <a:avLst/>
          </a:prstGeom>
        </p:spPr>
        <p:txBody>
          <a:bodyPr vert="horz" lIns="91440" tIns="45720" rIns="91440" bIns="45720" rtlCol="0" anchor="t">
            <a:normAutofit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500" b="1" dirty="0" smtClean="0">
                <a:solidFill>
                  <a:schemeClr val="bg1"/>
                </a:solidFill>
              </a:rPr>
              <a:t>#AIDS2020</a:t>
            </a:r>
            <a:endParaRPr lang="en-US" sz="1500" b="1" dirty="0">
              <a:solidFill>
                <a:schemeClr val="bg1"/>
              </a:solidFill>
            </a:endParaRPr>
          </a:p>
        </p:txBody>
      </p:sp>
    </p:spTree>
    <p:extLst>
      <p:ext uri="{BB962C8B-B14F-4D97-AF65-F5344CB8AC3E}">
        <p14:creationId xmlns:p14="http://schemas.microsoft.com/office/powerpoint/2010/main" val="2978772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2500" b="1" i="1" dirty="0" smtClean="0"/>
              <a:t>The long route to HIV response and Inclusion of key populations.</a:t>
            </a:r>
            <a:endParaRPr lang="en-US" sz="2500" b="1" i="1" dirty="0"/>
          </a:p>
        </p:txBody>
      </p:sp>
      <p:graphicFrame>
        <p:nvGraphicFramePr>
          <p:cNvPr id="9" name="Espace réservé du contenu 8"/>
          <p:cNvGraphicFramePr>
            <a:graphicFrameLocks noGrp="1"/>
          </p:cNvGraphicFramePr>
          <p:nvPr>
            <p:ph idx="1"/>
            <p:extLst>
              <p:ext uri="{D42A27DB-BD31-4B8C-83A1-F6EECF244321}">
                <p14:modId xmlns:p14="http://schemas.microsoft.com/office/powerpoint/2010/main" val="3197301092"/>
              </p:ext>
            </p:extLst>
          </p:nvPr>
        </p:nvGraphicFramePr>
        <p:xfrm>
          <a:off x="646111" y="1393371"/>
          <a:ext cx="10450512" cy="50197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Sous-titre 2"/>
          <p:cNvSpPr txBox="1">
            <a:spLocks/>
          </p:cNvSpPr>
          <p:nvPr/>
        </p:nvSpPr>
        <p:spPr>
          <a:xfrm rot="16200000">
            <a:off x="10168867" y="439784"/>
            <a:ext cx="1184934" cy="305365"/>
          </a:xfrm>
          <a:prstGeom prst="rect">
            <a:avLst/>
          </a:prstGeom>
        </p:spPr>
        <p:txBody>
          <a:bodyPr vert="horz" lIns="91440" tIns="45720" rIns="91440" bIns="45720" rtlCol="0" anchor="t">
            <a:normAutofit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500" b="1" dirty="0" smtClean="0">
                <a:solidFill>
                  <a:schemeClr val="bg1"/>
                </a:solidFill>
              </a:rPr>
              <a:t>#AIDS2020</a:t>
            </a:r>
            <a:endParaRPr lang="en-US" sz="1500" b="1" dirty="0">
              <a:solidFill>
                <a:schemeClr val="bg1"/>
              </a:solidFill>
            </a:endParaRPr>
          </a:p>
        </p:txBody>
      </p:sp>
    </p:spTree>
    <p:extLst>
      <p:ext uri="{BB962C8B-B14F-4D97-AF65-F5344CB8AC3E}">
        <p14:creationId xmlns:p14="http://schemas.microsoft.com/office/powerpoint/2010/main" val="3513392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2500" b="1" i="1" dirty="0"/>
              <a:t>The long route to HIV response and Inclusion of key populations.</a:t>
            </a:r>
          </a:p>
        </p:txBody>
      </p:sp>
      <p:graphicFrame>
        <p:nvGraphicFramePr>
          <p:cNvPr id="9" name="Espace réservé du contenu 8"/>
          <p:cNvGraphicFramePr>
            <a:graphicFrameLocks noGrp="1"/>
          </p:cNvGraphicFramePr>
          <p:nvPr>
            <p:ph idx="1"/>
            <p:extLst>
              <p:ext uri="{D42A27DB-BD31-4B8C-83A1-F6EECF244321}">
                <p14:modId xmlns:p14="http://schemas.microsoft.com/office/powerpoint/2010/main" val="4240482469"/>
              </p:ext>
            </p:extLst>
          </p:nvPr>
        </p:nvGraphicFramePr>
        <p:xfrm>
          <a:off x="646111" y="1393371"/>
          <a:ext cx="10450512" cy="50197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Sous-titre 2"/>
          <p:cNvSpPr txBox="1">
            <a:spLocks/>
          </p:cNvSpPr>
          <p:nvPr/>
        </p:nvSpPr>
        <p:spPr>
          <a:xfrm rot="16200000">
            <a:off x="10168867" y="439784"/>
            <a:ext cx="1184934" cy="305365"/>
          </a:xfrm>
          <a:prstGeom prst="rect">
            <a:avLst/>
          </a:prstGeom>
        </p:spPr>
        <p:txBody>
          <a:bodyPr vert="horz" lIns="91440" tIns="45720" rIns="91440" bIns="45720" rtlCol="0" anchor="t">
            <a:normAutofit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500" b="1" dirty="0" smtClean="0">
                <a:solidFill>
                  <a:schemeClr val="bg1"/>
                </a:solidFill>
              </a:rPr>
              <a:t>#AIDS2020</a:t>
            </a:r>
            <a:endParaRPr lang="en-US" sz="1500" b="1" dirty="0">
              <a:solidFill>
                <a:schemeClr val="bg1"/>
              </a:solidFill>
            </a:endParaRPr>
          </a:p>
        </p:txBody>
      </p:sp>
    </p:spTree>
    <p:extLst>
      <p:ext uri="{BB962C8B-B14F-4D97-AF65-F5344CB8AC3E}">
        <p14:creationId xmlns:p14="http://schemas.microsoft.com/office/powerpoint/2010/main" val="33582139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6111" y="452718"/>
            <a:ext cx="9404723" cy="844741"/>
          </a:xfrm>
        </p:spPr>
        <p:txBody>
          <a:bodyPr/>
          <a:lstStyle/>
          <a:p>
            <a:r>
              <a:rPr lang="en-US" sz="2500" b="1" i="1" dirty="0" smtClean="0"/>
              <a:t>Observations about the inclusion of Key Populations in the HIV response</a:t>
            </a:r>
            <a:endParaRPr lang="en-US" sz="2500" b="1" i="1" dirty="0"/>
          </a:p>
        </p:txBody>
      </p:sp>
      <p:sp>
        <p:nvSpPr>
          <p:cNvPr id="3" name="Espace réservé du contenu 2"/>
          <p:cNvSpPr>
            <a:spLocks noGrp="1"/>
          </p:cNvSpPr>
          <p:nvPr>
            <p:ph idx="1"/>
          </p:nvPr>
        </p:nvSpPr>
        <p:spPr>
          <a:xfrm>
            <a:off x="646112" y="1582057"/>
            <a:ext cx="3374345" cy="4847772"/>
          </a:xfrm>
        </p:spPr>
        <p:txBody>
          <a:bodyPr>
            <a:noAutofit/>
          </a:bodyPr>
          <a:lstStyle/>
          <a:p>
            <a:pPr marL="0" indent="0" algn="just">
              <a:buNone/>
            </a:pPr>
            <a:r>
              <a:rPr lang="en-US" sz="1500" b="1" i="1" dirty="0" smtClean="0">
                <a:solidFill>
                  <a:schemeClr val="accent1">
                    <a:lumMod val="60000"/>
                    <a:lumOff val="40000"/>
                  </a:schemeClr>
                </a:solidFill>
              </a:rPr>
              <a:t>1. Civil society engagement has been  a strong ally to community based actions.</a:t>
            </a:r>
          </a:p>
          <a:p>
            <a:pPr marL="0" indent="0" algn="just">
              <a:buNone/>
            </a:pPr>
            <a:r>
              <a:rPr lang="en-US" sz="1500" dirty="0" smtClean="0"/>
              <a:t>From engagement on specific initiatives for K.P. to supporting safe spaces where these communities can meet; the impact of civil society organizations can also be seen in the building and support of the KP leadership and advocacy, for a more inclusive HIV response. </a:t>
            </a:r>
          </a:p>
          <a:p>
            <a:pPr marL="0" indent="0" algn="just">
              <a:buNone/>
            </a:pPr>
            <a:r>
              <a:rPr lang="en-US" sz="1500" b="1" dirty="0" smtClean="0"/>
              <a:t>In 11 years (2008 – 2019 ) Community based Organizations and initiatives working to support KP access to services went from One (1) to more than 20 across Burundi, </a:t>
            </a:r>
            <a:endParaRPr lang="en-US" sz="1500" b="1" dirty="0"/>
          </a:p>
          <a:p>
            <a:pPr marL="0" indent="0" algn="just">
              <a:buNone/>
            </a:pPr>
            <a:endParaRPr lang="en-US" sz="1500" dirty="0" smtClean="0"/>
          </a:p>
        </p:txBody>
      </p:sp>
      <p:sp>
        <p:nvSpPr>
          <p:cNvPr id="6" name="Espace réservé du contenu 2"/>
          <p:cNvSpPr txBox="1">
            <a:spLocks/>
          </p:cNvSpPr>
          <p:nvPr/>
        </p:nvSpPr>
        <p:spPr>
          <a:xfrm>
            <a:off x="4556440" y="1582057"/>
            <a:ext cx="2967945" cy="466634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a:buFontTx/>
              <a:buChar char="-"/>
            </a:pPr>
            <a:endParaRPr lang="en-US" dirty="0"/>
          </a:p>
        </p:txBody>
      </p:sp>
      <p:sp>
        <p:nvSpPr>
          <p:cNvPr id="8" name="Sous-titre 2"/>
          <p:cNvSpPr txBox="1">
            <a:spLocks/>
          </p:cNvSpPr>
          <p:nvPr/>
        </p:nvSpPr>
        <p:spPr>
          <a:xfrm rot="16200000">
            <a:off x="10234182" y="439785"/>
            <a:ext cx="1184934" cy="305365"/>
          </a:xfrm>
          <a:prstGeom prst="rect">
            <a:avLst/>
          </a:prstGeom>
        </p:spPr>
        <p:txBody>
          <a:bodyPr vert="horz" lIns="91440" tIns="45720" rIns="91440" bIns="45720" rtlCol="0" anchor="t">
            <a:normAutofit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500" b="1" dirty="0" smtClean="0">
                <a:solidFill>
                  <a:schemeClr val="bg1"/>
                </a:solidFill>
              </a:rPr>
              <a:t>#AIDS2020</a:t>
            </a:r>
            <a:endParaRPr lang="en-US" sz="1500" b="1" dirty="0">
              <a:solidFill>
                <a:schemeClr val="bg1"/>
              </a:solidFill>
            </a:endParaRPr>
          </a:p>
        </p:txBody>
      </p:sp>
      <p:sp>
        <p:nvSpPr>
          <p:cNvPr id="9" name="Espace réservé du contenu 2"/>
          <p:cNvSpPr txBox="1">
            <a:spLocks/>
          </p:cNvSpPr>
          <p:nvPr/>
        </p:nvSpPr>
        <p:spPr>
          <a:xfrm>
            <a:off x="4556440" y="1582057"/>
            <a:ext cx="3374345" cy="495094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lgn="just">
              <a:buNone/>
            </a:pPr>
            <a:r>
              <a:rPr lang="en-US" sz="1500" b="1" dirty="0" smtClean="0">
                <a:solidFill>
                  <a:schemeClr val="accent1">
                    <a:lumMod val="60000"/>
                    <a:lumOff val="40000"/>
                  </a:schemeClr>
                </a:solidFill>
              </a:rPr>
              <a:t>2. Criminalization is a hold back to better engagement of the concerned communities.</a:t>
            </a:r>
            <a:endParaRPr lang="en-US" sz="1500" b="1" dirty="0">
              <a:solidFill>
                <a:schemeClr val="accent1">
                  <a:lumMod val="60000"/>
                  <a:lumOff val="40000"/>
                </a:schemeClr>
              </a:solidFill>
            </a:endParaRPr>
          </a:p>
          <a:p>
            <a:pPr marL="0" indent="0" algn="just">
              <a:buNone/>
            </a:pPr>
            <a:r>
              <a:rPr lang="en-US" sz="1500" dirty="0" smtClean="0"/>
              <a:t>In addition to stigma, discriminations, physical and psychological abuses; Criminalization is an added challenge faced by both the communities in need of access to services and also those working to provide the services. </a:t>
            </a:r>
          </a:p>
          <a:p>
            <a:pPr marL="0" indent="0" algn="just">
              <a:buNone/>
            </a:pPr>
            <a:r>
              <a:rPr lang="en-US" sz="1500" b="1" dirty="0" smtClean="0"/>
              <a:t>Criminalization makes illegitimate simple basic rights like:</a:t>
            </a:r>
          </a:p>
          <a:p>
            <a:pPr algn="just">
              <a:buFontTx/>
              <a:buChar char="-"/>
            </a:pPr>
            <a:r>
              <a:rPr lang="en-US" sz="1500" b="1" dirty="0" smtClean="0"/>
              <a:t>The right to pacific assembly.</a:t>
            </a:r>
          </a:p>
          <a:p>
            <a:pPr algn="just">
              <a:buFontTx/>
              <a:buChar char="-"/>
            </a:pPr>
            <a:r>
              <a:rPr lang="en-US" sz="1500" b="1" dirty="0" smtClean="0"/>
              <a:t>The right to access non-discriminatory services.</a:t>
            </a:r>
          </a:p>
          <a:p>
            <a:pPr algn="just">
              <a:buFontTx/>
              <a:buChar char="-"/>
            </a:pPr>
            <a:r>
              <a:rPr lang="en-US" sz="1500" b="1" dirty="0" smtClean="0"/>
              <a:t>The right to access on adequate </a:t>
            </a:r>
            <a:r>
              <a:rPr lang="en-US" sz="1500" b="1" dirty="0" err="1" smtClean="0"/>
              <a:t>informations</a:t>
            </a:r>
            <a:r>
              <a:rPr lang="en-US" sz="1500" b="1" dirty="0" smtClean="0"/>
              <a:t> on SRHR. </a:t>
            </a:r>
            <a:endParaRPr lang="en-US" sz="1500" b="1" dirty="0"/>
          </a:p>
        </p:txBody>
      </p:sp>
      <p:sp>
        <p:nvSpPr>
          <p:cNvPr id="10" name="Espace réservé du contenu 2"/>
          <p:cNvSpPr txBox="1">
            <a:spLocks/>
          </p:cNvSpPr>
          <p:nvPr/>
        </p:nvSpPr>
        <p:spPr>
          <a:xfrm>
            <a:off x="8466768" y="1582057"/>
            <a:ext cx="3374345" cy="495094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lgn="just">
              <a:buNone/>
            </a:pPr>
            <a:r>
              <a:rPr lang="en-US" sz="1500" b="1" dirty="0" smtClean="0">
                <a:solidFill>
                  <a:schemeClr val="accent1">
                    <a:lumMod val="60000"/>
                    <a:lumOff val="40000"/>
                  </a:schemeClr>
                </a:solidFill>
              </a:rPr>
              <a:t>3. Representation, Capacity building and resources access have been more than a support.</a:t>
            </a:r>
            <a:endParaRPr lang="en-US" sz="1500" b="1" dirty="0">
              <a:solidFill>
                <a:schemeClr val="accent1">
                  <a:lumMod val="60000"/>
                  <a:lumOff val="40000"/>
                </a:schemeClr>
              </a:solidFill>
            </a:endParaRPr>
          </a:p>
          <a:p>
            <a:pPr marL="0" indent="0" algn="just">
              <a:buNone/>
            </a:pPr>
            <a:r>
              <a:rPr lang="en-US" sz="1500" dirty="0" smtClean="0"/>
              <a:t>From encouraging KP to engage, implement  and follow up with community based actions, much have been made possible. All a long with the socio-political contexts in which the country evolves in but also cultural and economic barriers; The support of KPs leadership have enabled perspectives and spaces that allows better shaping of the engagement. </a:t>
            </a:r>
          </a:p>
          <a:p>
            <a:pPr marL="0" indent="0" algn="just">
              <a:buNone/>
            </a:pPr>
            <a:r>
              <a:rPr lang="en-US" sz="1500" b="1" dirty="0" smtClean="0"/>
              <a:t>Supporting KPs </a:t>
            </a:r>
            <a:r>
              <a:rPr lang="en-US" sz="1500" b="1" dirty="0"/>
              <a:t>in the building of </a:t>
            </a:r>
            <a:r>
              <a:rPr lang="en-US" sz="1500" b="1" dirty="0" smtClean="0"/>
              <a:t>more </a:t>
            </a:r>
            <a:r>
              <a:rPr lang="en-US" sz="1500" b="1" dirty="0"/>
              <a:t>inclusive </a:t>
            </a:r>
            <a:r>
              <a:rPr lang="en-US" sz="1500" b="1" dirty="0" smtClean="0"/>
              <a:t>societies enables an effective HIV response that  consider aspects found at the intersection of other causes. </a:t>
            </a:r>
          </a:p>
        </p:txBody>
      </p:sp>
    </p:spTree>
    <p:extLst>
      <p:ext uri="{BB962C8B-B14F-4D97-AF65-F5344CB8AC3E}">
        <p14:creationId xmlns:p14="http://schemas.microsoft.com/office/powerpoint/2010/main" val="1376420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6111" y="452718"/>
            <a:ext cx="10277262" cy="1400530"/>
          </a:xfrm>
        </p:spPr>
        <p:txBody>
          <a:bodyPr/>
          <a:lstStyle/>
          <a:p>
            <a:pPr algn="just"/>
            <a:r>
              <a:rPr lang="en-US" sz="2500" b="1" dirty="0" smtClean="0">
                <a:solidFill>
                  <a:schemeClr val="tx1"/>
                </a:solidFill>
              </a:rPr>
              <a:t>How to design Services </a:t>
            </a:r>
            <a:r>
              <a:rPr lang="en-US" sz="2500" b="1" dirty="0">
                <a:solidFill>
                  <a:schemeClr val="tx1"/>
                </a:solidFill>
              </a:rPr>
              <a:t>for the People Who Use Them</a:t>
            </a:r>
          </a:p>
        </p:txBody>
      </p:sp>
      <p:sp>
        <p:nvSpPr>
          <p:cNvPr id="5" name="Espace réservé du contenu 2"/>
          <p:cNvSpPr>
            <a:spLocks noGrp="1"/>
          </p:cNvSpPr>
          <p:nvPr>
            <p:ph idx="1"/>
          </p:nvPr>
        </p:nvSpPr>
        <p:spPr>
          <a:xfrm>
            <a:off x="370340" y="1335314"/>
            <a:ext cx="3374345" cy="4540700"/>
          </a:xfrm>
        </p:spPr>
        <p:txBody>
          <a:bodyPr>
            <a:noAutofit/>
          </a:bodyPr>
          <a:lstStyle/>
          <a:p>
            <a:pPr algn="just"/>
            <a:r>
              <a:rPr lang="en-US" sz="1500" b="1" i="1" dirty="0" smtClean="0"/>
              <a:t>Involve, Support and encourage the communities to take and continuously build their leadership.</a:t>
            </a:r>
            <a:endParaRPr lang="en-US" sz="1500" b="1" dirty="0" smtClean="0"/>
          </a:p>
          <a:p>
            <a:pPr marL="0" indent="0" algn="just">
              <a:buNone/>
            </a:pPr>
            <a:r>
              <a:rPr lang="en-US" sz="1500" dirty="0" smtClean="0"/>
              <a:t>In Burundi and the region, KP are facing a huge gap in access to the right information on SRHR but also human rights sensibility as a way to enable more inclusive actions in their entourage as well as in health facilities. Supporting the way these communities gather and connect is an important step to enable strong networks. These networks are key points to effective actions of sensitization and campaigning, referral to services and effective follow up with those in need. </a:t>
            </a:r>
          </a:p>
          <a:p>
            <a:pPr marL="0" indent="0" algn="just">
              <a:buNone/>
            </a:pPr>
            <a:r>
              <a:rPr lang="en-US" sz="1400" b="1" dirty="0" smtClean="0"/>
              <a:t>Peer education as a model have helped a lot. It has to be more representative and better organized.</a:t>
            </a:r>
            <a:endParaRPr lang="en-US" sz="1400" b="1" i="1" dirty="0" smtClean="0"/>
          </a:p>
        </p:txBody>
      </p:sp>
      <p:sp>
        <p:nvSpPr>
          <p:cNvPr id="11" name="Espace réservé du contenu 2"/>
          <p:cNvSpPr txBox="1">
            <a:spLocks/>
          </p:cNvSpPr>
          <p:nvPr/>
        </p:nvSpPr>
        <p:spPr>
          <a:xfrm>
            <a:off x="4097569" y="1335314"/>
            <a:ext cx="3374345" cy="454070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algn="just"/>
            <a:r>
              <a:rPr lang="en-US" sz="1500" b="1" i="1" dirty="0" smtClean="0"/>
              <a:t>Human rights are for everyone and 365 days a year. Legal protection of KP should be !</a:t>
            </a:r>
          </a:p>
          <a:p>
            <a:pPr marL="0" indent="0" algn="just">
              <a:buNone/>
            </a:pPr>
            <a:r>
              <a:rPr lang="en-US" sz="1500" dirty="0" smtClean="0"/>
              <a:t>In Burundi and the region, human rights are a conversation debatable under many perspectives and “priorities”. When health access is still denied or threatened by more that one “moral belief”, It’s very important to see legal protection as an urgent need. Indeed, situations of social, medical stigma</a:t>
            </a:r>
            <a:r>
              <a:rPr lang="en-US" sz="1500" dirty="0"/>
              <a:t> </a:t>
            </a:r>
            <a:r>
              <a:rPr lang="en-US" sz="1500" dirty="0" smtClean="0"/>
              <a:t>and discriminations but also the difficult access of KP to the civic space, are very related to criminalizing laws and the absence of legal protection.</a:t>
            </a:r>
          </a:p>
          <a:p>
            <a:pPr marL="0" indent="0" algn="just">
              <a:buNone/>
            </a:pPr>
            <a:r>
              <a:rPr lang="en-US" sz="1400" b="1" dirty="0" smtClean="0"/>
              <a:t>KP lives and minimum packages of services should not be options to be  negotiate annually. </a:t>
            </a:r>
            <a:r>
              <a:rPr lang="en-US" sz="1400" b="1" i="1" dirty="0"/>
              <a:t>Human rights are for everyone and 365 days a </a:t>
            </a:r>
            <a:r>
              <a:rPr lang="en-US" sz="1400" b="1" i="1" dirty="0" smtClean="0"/>
              <a:t>year.</a:t>
            </a:r>
            <a:endParaRPr lang="en-US" sz="1400" b="1" i="1" dirty="0"/>
          </a:p>
          <a:p>
            <a:pPr marL="0" indent="0" algn="just">
              <a:buNone/>
            </a:pPr>
            <a:endParaRPr lang="en-US" sz="1500" dirty="0" smtClean="0"/>
          </a:p>
        </p:txBody>
      </p:sp>
      <p:sp>
        <p:nvSpPr>
          <p:cNvPr id="12" name="Espace réservé du contenu 2"/>
          <p:cNvSpPr txBox="1">
            <a:spLocks/>
          </p:cNvSpPr>
          <p:nvPr/>
        </p:nvSpPr>
        <p:spPr>
          <a:xfrm>
            <a:off x="7824354" y="1327957"/>
            <a:ext cx="3374345" cy="4548057"/>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algn="just"/>
            <a:r>
              <a:rPr lang="en-US" sz="1500" b="1" dirty="0" smtClean="0"/>
              <a:t>Normalize research and community access to data and resources to inspire a more </a:t>
            </a:r>
            <a:r>
              <a:rPr lang="en-US" sz="1500" b="1" dirty="0"/>
              <a:t>locally organized HIV response.</a:t>
            </a:r>
            <a:r>
              <a:rPr lang="en-US" sz="1500" b="1" dirty="0" smtClean="0"/>
              <a:t> </a:t>
            </a:r>
          </a:p>
          <a:p>
            <a:pPr marL="0" indent="0" algn="just">
              <a:buFont typeface="Wingdings 3" charset="2"/>
              <a:buNone/>
            </a:pPr>
            <a:r>
              <a:rPr lang="en-US" sz="1500" dirty="0" smtClean="0"/>
              <a:t>The general situation of KP as well as HIV related interventions, for them, are contexts with a lot of information and actions to be made. The dissemination around  the impact of previously engaged actions needs to be more community centered. To normalize research is a way of supporting more information to be available but mostly, to inspire the communities and those working for them, to better engage with locally organized actions</a:t>
            </a:r>
            <a:r>
              <a:rPr lang="en-US" sz="1500" dirty="0" smtClean="0"/>
              <a:t>.</a:t>
            </a:r>
            <a:endParaRPr lang="en-US" sz="1500" dirty="0" smtClean="0"/>
          </a:p>
        </p:txBody>
      </p:sp>
      <p:sp>
        <p:nvSpPr>
          <p:cNvPr id="6" name="Sous-titre 2"/>
          <p:cNvSpPr txBox="1">
            <a:spLocks/>
          </p:cNvSpPr>
          <p:nvPr/>
        </p:nvSpPr>
        <p:spPr>
          <a:xfrm rot="16200000">
            <a:off x="10178224" y="407833"/>
            <a:ext cx="1184934" cy="305365"/>
          </a:xfrm>
          <a:prstGeom prst="rect">
            <a:avLst/>
          </a:prstGeom>
        </p:spPr>
        <p:txBody>
          <a:bodyPr vert="horz" lIns="91440" tIns="45720" rIns="91440" bIns="45720" rtlCol="0" anchor="t">
            <a:normAutofit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500" b="1" dirty="0" smtClean="0">
                <a:solidFill>
                  <a:schemeClr val="bg1"/>
                </a:solidFill>
              </a:rPr>
              <a:t>#AIDS2020</a:t>
            </a:r>
            <a:endParaRPr lang="en-US" sz="1500" b="1" dirty="0">
              <a:solidFill>
                <a:schemeClr val="bg1"/>
              </a:solidFill>
            </a:endParaRPr>
          </a:p>
        </p:txBody>
      </p:sp>
    </p:spTree>
    <p:extLst>
      <p:ext uri="{BB962C8B-B14F-4D97-AF65-F5344CB8AC3E}">
        <p14:creationId xmlns:p14="http://schemas.microsoft.com/office/powerpoint/2010/main" val="6597749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3331" y="2677432"/>
            <a:ext cx="9404723" cy="1400530"/>
          </a:xfrm>
        </p:spPr>
        <p:txBody>
          <a:bodyPr/>
          <a:lstStyle/>
          <a:p>
            <a:pPr algn="ctr"/>
            <a:r>
              <a:rPr lang="en-US" sz="3500" dirty="0" smtClean="0"/>
              <a:t>Thank you for your time</a:t>
            </a:r>
            <a:br>
              <a:rPr lang="en-US" sz="3500" dirty="0" smtClean="0"/>
            </a:br>
            <a:endParaRPr lang="en-US" sz="3500" dirty="0"/>
          </a:p>
        </p:txBody>
      </p:sp>
      <p:sp>
        <p:nvSpPr>
          <p:cNvPr id="4" name="Espace réservé du pied de page 3"/>
          <p:cNvSpPr>
            <a:spLocks noGrp="1"/>
          </p:cNvSpPr>
          <p:nvPr>
            <p:ph type="ftr" sz="quarter" idx="11"/>
          </p:nvPr>
        </p:nvSpPr>
        <p:spPr/>
        <p:txBody>
          <a:bodyPr/>
          <a:lstStyle/>
          <a:p>
            <a:r>
              <a:rPr lang="en-US" smtClean="0"/>
              <a:t>Designing Services for the People Who Use Them | Key populations in Burundi</a:t>
            </a:r>
            <a:endParaRPr lang="en-US" dirty="0"/>
          </a:p>
        </p:txBody>
      </p:sp>
      <p:sp>
        <p:nvSpPr>
          <p:cNvPr id="5" name="Sous-titre 2"/>
          <p:cNvSpPr txBox="1">
            <a:spLocks/>
          </p:cNvSpPr>
          <p:nvPr/>
        </p:nvSpPr>
        <p:spPr>
          <a:xfrm rot="16200000">
            <a:off x="10197391" y="415931"/>
            <a:ext cx="1184934" cy="305365"/>
          </a:xfrm>
          <a:prstGeom prst="rect">
            <a:avLst/>
          </a:prstGeom>
        </p:spPr>
        <p:txBody>
          <a:bodyPr vert="horz" lIns="91440" tIns="45720" rIns="91440" bIns="45720" rtlCol="0" anchor="t">
            <a:normAutofit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500" b="1" dirty="0" smtClean="0">
                <a:solidFill>
                  <a:schemeClr val="bg1"/>
                </a:solidFill>
              </a:rPr>
              <a:t>#AIDS2020</a:t>
            </a:r>
            <a:endParaRPr lang="en-US" sz="1500" b="1" dirty="0">
              <a:solidFill>
                <a:schemeClr val="bg1"/>
              </a:solidFill>
            </a:endParaRPr>
          </a:p>
        </p:txBody>
      </p:sp>
    </p:spTree>
    <p:extLst>
      <p:ext uri="{BB962C8B-B14F-4D97-AF65-F5344CB8AC3E}">
        <p14:creationId xmlns:p14="http://schemas.microsoft.com/office/powerpoint/2010/main" val="1303775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6111" y="452718"/>
            <a:ext cx="10277262" cy="1400530"/>
          </a:xfrm>
        </p:spPr>
        <p:txBody>
          <a:bodyPr/>
          <a:lstStyle/>
          <a:p>
            <a:pPr algn="just"/>
            <a:r>
              <a:rPr lang="en-US" sz="2500" b="1" dirty="0" smtClean="0">
                <a:solidFill>
                  <a:schemeClr val="tx1"/>
                </a:solidFill>
              </a:rPr>
              <a:t>References</a:t>
            </a:r>
            <a:endParaRPr lang="en-US" sz="2500" b="1" dirty="0">
              <a:solidFill>
                <a:schemeClr val="tx1"/>
              </a:solidFill>
            </a:endParaRPr>
          </a:p>
        </p:txBody>
      </p:sp>
      <p:sp>
        <p:nvSpPr>
          <p:cNvPr id="5" name="Espace réservé du contenu 2"/>
          <p:cNvSpPr>
            <a:spLocks noGrp="1"/>
          </p:cNvSpPr>
          <p:nvPr>
            <p:ph idx="1"/>
          </p:nvPr>
        </p:nvSpPr>
        <p:spPr>
          <a:xfrm>
            <a:off x="370340" y="1335313"/>
            <a:ext cx="5386404" cy="5081389"/>
          </a:xfrm>
        </p:spPr>
        <p:txBody>
          <a:bodyPr>
            <a:noAutofit/>
          </a:bodyPr>
          <a:lstStyle/>
          <a:p>
            <a:pPr marL="0" indent="0">
              <a:buNone/>
            </a:pPr>
            <a:r>
              <a:rPr lang="fr-FR" sz="1400" dirty="0" smtClean="0">
                <a:latin typeface="Century Gothic (En-têtes)"/>
              </a:rPr>
              <a:t>(1) Burundi National </a:t>
            </a:r>
            <a:r>
              <a:rPr lang="fr-FR" sz="1400" dirty="0">
                <a:latin typeface="Century Gothic (En-têtes)"/>
              </a:rPr>
              <a:t>HIV </a:t>
            </a:r>
            <a:r>
              <a:rPr lang="fr-FR" sz="1400" dirty="0" err="1">
                <a:latin typeface="Century Gothic (En-têtes)"/>
              </a:rPr>
              <a:t>strategic</a:t>
            </a:r>
            <a:r>
              <a:rPr lang="fr-FR" sz="1400" dirty="0">
                <a:latin typeface="Century Gothic (En-têtes)"/>
              </a:rPr>
              <a:t> plan </a:t>
            </a:r>
            <a:r>
              <a:rPr lang="fr-FR" sz="1400" dirty="0" smtClean="0">
                <a:latin typeface="Century Gothic (En-têtes)"/>
              </a:rPr>
              <a:t>(2007-2011) | </a:t>
            </a:r>
            <a:r>
              <a:rPr lang="en-US" sz="1400" dirty="0" smtClean="0">
                <a:latin typeface="Century Gothic (En-têtes)"/>
                <a:hlinkClick r:id="rId2"/>
              </a:rPr>
              <a:t>https</a:t>
            </a:r>
            <a:r>
              <a:rPr lang="en-US" sz="1400" dirty="0">
                <a:latin typeface="Century Gothic (En-têtes)"/>
                <a:hlinkClick r:id="rId2"/>
              </a:rPr>
              <a:t>://www.ilo.org/wcmsp5/groups/public/---ed_protect/---protrav/---</a:t>
            </a:r>
            <a:r>
              <a:rPr lang="en-US" sz="1400" dirty="0" smtClean="0">
                <a:latin typeface="Century Gothic (En-têtes)"/>
                <a:hlinkClick r:id="rId2"/>
              </a:rPr>
              <a:t>ilo_aids/documents/legaldocument/wcms_126635.pdf</a:t>
            </a:r>
            <a:endParaRPr lang="en-US" sz="1400" dirty="0" smtClean="0">
              <a:latin typeface="Century Gothic (En-têtes)"/>
            </a:endParaRPr>
          </a:p>
          <a:p>
            <a:pPr marL="0" indent="0">
              <a:buNone/>
            </a:pPr>
            <a:endParaRPr lang="en-US" sz="1400" dirty="0" smtClean="0">
              <a:latin typeface="Century Gothic (En-têtes)"/>
            </a:endParaRPr>
          </a:p>
          <a:p>
            <a:pPr marL="0" indent="0">
              <a:buNone/>
            </a:pPr>
            <a:r>
              <a:rPr lang="en-US" sz="1400" dirty="0" smtClean="0">
                <a:latin typeface="Century Gothic (En-têtes)"/>
              </a:rPr>
              <a:t>(2) About the MSM Project | </a:t>
            </a:r>
            <a:r>
              <a:rPr lang="en-US" sz="1400" dirty="0" smtClean="0">
                <a:latin typeface="Century Gothic (En-têtes)"/>
                <a:hlinkClick r:id="rId3"/>
              </a:rPr>
              <a:t>https://www.anssburundi.bi/index.php/2018-05-27-17-06-08/projets-nationaux/49-msm</a:t>
            </a:r>
            <a:r>
              <a:rPr lang="en-US" sz="1400" dirty="0" smtClean="0">
                <a:latin typeface="Century Gothic (En-têtes)"/>
              </a:rPr>
              <a:t>  </a:t>
            </a:r>
          </a:p>
          <a:p>
            <a:pPr marL="0" indent="0">
              <a:buNone/>
            </a:pPr>
            <a:endParaRPr lang="en-US" sz="1400" dirty="0" smtClean="0">
              <a:latin typeface="Century Gothic (En-têtes)"/>
            </a:endParaRPr>
          </a:p>
          <a:p>
            <a:pPr marL="0" indent="0">
              <a:buNone/>
            </a:pPr>
            <a:r>
              <a:rPr lang="en-US" sz="1400" dirty="0" smtClean="0">
                <a:latin typeface="Century Gothic (En-têtes)"/>
              </a:rPr>
              <a:t>(3) Important dates around </a:t>
            </a:r>
            <a:r>
              <a:rPr lang="en-US" sz="1400" dirty="0" err="1" smtClean="0">
                <a:latin typeface="Century Gothic (En-têtes)"/>
              </a:rPr>
              <a:t>Burund’s</a:t>
            </a:r>
            <a:r>
              <a:rPr lang="en-US" sz="1400" dirty="0" smtClean="0">
                <a:latin typeface="Century Gothic (En-têtes)"/>
              </a:rPr>
              <a:t> criminalization of same-sex relationships | </a:t>
            </a:r>
            <a:r>
              <a:rPr lang="en-US" sz="1400" dirty="0" smtClean="0">
                <a:latin typeface="Century Gothic (En-têtes)"/>
                <a:hlinkClick r:id="rId4"/>
              </a:rPr>
              <a:t>https://societesinclusives.org/2010/04/30/grandes-dates-autours-de-la-penalisations-de-lhomosexualite-au-burundi/</a:t>
            </a:r>
            <a:endParaRPr lang="en-US" sz="1400" dirty="0" smtClean="0">
              <a:latin typeface="Century Gothic (En-têtes)"/>
            </a:endParaRPr>
          </a:p>
        </p:txBody>
      </p:sp>
      <p:sp>
        <p:nvSpPr>
          <p:cNvPr id="6" name="Sous-titre 2"/>
          <p:cNvSpPr txBox="1">
            <a:spLocks/>
          </p:cNvSpPr>
          <p:nvPr/>
        </p:nvSpPr>
        <p:spPr>
          <a:xfrm rot="16200000">
            <a:off x="10178224" y="407833"/>
            <a:ext cx="1184934" cy="305365"/>
          </a:xfrm>
          <a:prstGeom prst="rect">
            <a:avLst/>
          </a:prstGeom>
        </p:spPr>
        <p:txBody>
          <a:bodyPr vert="horz" lIns="91440" tIns="45720" rIns="91440" bIns="45720" rtlCol="0" anchor="t">
            <a:normAutofit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500" b="1" dirty="0" smtClean="0">
                <a:solidFill>
                  <a:schemeClr val="bg1"/>
                </a:solidFill>
              </a:rPr>
              <a:t>#AIDS2020</a:t>
            </a:r>
            <a:endParaRPr lang="en-US" sz="1500" b="1" dirty="0">
              <a:solidFill>
                <a:schemeClr val="bg1"/>
              </a:solidFill>
            </a:endParaRPr>
          </a:p>
        </p:txBody>
      </p:sp>
      <p:sp>
        <p:nvSpPr>
          <p:cNvPr id="7" name="Espace réservé du contenu 2"/>
          <p:cNvSpPr txBox="1">
            <a:spLocks/>
          </p:cNvSpPr>
          <p:nvPr/>
        </p:nvSpPr>
        <p:spPr>
          <a:xfrm>
            <a:off x="6032515" y="1335314"/>
            <a:ext cx="5386404" cy="454070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fr-FR" sz="1400" dirty="0"/>
              <a:t>(4) Burundi National HIV </a:t>
            </a:r>
            <a:r>
              <a:rPr lang="fr-FR" sz="1400" dirty="0" err="1"/>
              <a:t>strategic</a:t>
            </a:r>
            <a:r>
              <a:rPr lang="fr-FR" sz="1400" dirty="0"/>
              <a:t> plan (2012-2016) | </a:t>
            </a:r>
            <a:r>
              <a:rPr lang="en-US" sz="1400" dirty="0">
                <a:hlinkClick r:id="rId5"/>
              </a:rPr>
              <a:t>https://www.ilo.org/wcmsp5/groups/public/---ed_protect/---protrav/---</a:t>
            </a:r>
            <a:r>
              <a:rPr lang="en-US" sz="1400" dirty="0" smtClean="0">
                <a:hlinkClick r:id="rId5"/>
              </a:rPr>
              <a:t>ilo_aids/documents/legaldocument/wcms_202048.pdf</a:t>
            </a:r>
            <a:endParaRPr lang="en-US" sz="1400" dirty="0" smtClean="0"/>
          </a:p>
          <a:p>
            <a:pPr marL="0" indent="0">
              <a:buNone/>
            </a:pPr>
            <a:endParaRPr lang="en-US" sz="1400" dirty="0"/>
          </a:p>
          <a:p>
            <a:pPr marL="0" indent="0">
              <a:buNone/>
            </a:pPr>
            <a:r>
              <a:rPr lang="en-US" sz="1400" dirty="0"/>
              <a:t>(5) Validating and Estimating the Number of Key Population Individuals at the Hot Spot Level in Burundi | </a:t>
            </a:r>
            <a:r>
              <a:rPr lang="en-US" sz="1400" dirty="0">
                <a:hlinkClick r:id="rId6"/>
              </a:rPr>
              <a:t>https://www.fhi360.org/sites/default/files/media/documents/resource-linkages-burundi-key-populations-report.pdf</a:t>
            </a:r>
            <a:r>
              <a:rPr lang="en-US" sz="1400" dirty="0"/>
              <a:t> </a:t>
            </a:r>
          </a:p>
          <a:p>
            <a:pPr marL="0" indent="0">
              <a:buNone/>
            </a:pPr>
            <a:endParaRPr lang="en-US" sz="1400" b="1" i="1" dirty="0" smtClean="0"/>
          </a:p>
          <a:p>
            <a:pPr marL="0" indent="0">
              <a:buNone/>
            </a:pPr>
            <a:r>
              <a:rPr lang="en-US" sz="1400" b="1" i="1" dirty="0" smtClean="0"/>
              <a:t>(6) </a:t>
            </a:r>
            <a:r>
              <a:rPr lang="en-US" sz="1400" dirty="0" smtClean="0"/>
              <a:t>LINKAGES </a:t>
            </a:r>
            <a:r>
              <a:rPr lang="en-US" sz="1400" dirty="0" err="1"/>
              <a:t>BURUNDISummary</a:t>
            </a:r>
            <a:r>
              <a:rPr lang="en-US" sz="1400" dirty="0"/>
              <a:t> of </a:t>
            </a:r>
            <a:r>
              <a:rPr lang="en-US" sz="1400" dirty="0" err="1"/>
              <a:t>AchievementsAugust</a:t>
            </a:r>
            <a:r>
              <a:rPr lang="en-US" sz="1400" dirty="0"/>
              <a:t> 2016 – September </a:t>
            </a:r>
            <a:r>
              <a:rPr lang="en-US" sz="1400" dirty="0" smtClean="0"/>
              <a:t>201</a:t>
            </a:r>
            <a:r>
              <a:rPr lang="en-US" sz="1400" b="1" i="1" dirty="0" smtClean="0"/>
              <a:t>9 | </a:t>
            </a:r>
            <a:r>
              <a:rPr lang="en-US" sz="1400" b="1" i="1" dirty="0" smtClean="0">
                <a:hlinkClick r:id="rId7"/>
              </a:rPr>
              <a:t>https</a:t>
            </a:r>
            <a:r>
              <a:rPr lang="en-US" sz="1400" b="1" i="1" dirty="0">
                <a:hlinkClick r:id="rId7"/>
              </a:rPr>
              <a:t>://</a:t>
            </a:r>
            <a:r>
              <a:rPr lang="en-US" sz="1400" b="1" i="1" dirty="0" smtClean="0">
                <a:hlinkClick r:id="rId7"/>
              </a:rPr>
              <a:t>www.fhi360.org/sites/default/files/media/documents/resource-linkages-burundi-achievements.pdf</a:t>
            </a:r>
            <a:endParaRPr lang="en-US" sz="1400" b="1" i="1" dirty="0" smtClean="0"/>
          </a:p>
          <a:p>
            <a:pPr marL="0" indent="0">
              <a:buNone/>
            </a:pPr>
            <a:endParaRPr lang="en-US" sz="1400" b="1" i="1" dirty="0" smtClean="0"/>
          </a:p>
          <a:p>
            <a:pPr marL="0" indent="0">
              <a:buNone/>
            </a:pPr>
            <a:endParaRPr lang="en-US" sz="1400" b="1" i="1" dirty="0" smtClean="0"/>
          </a:p>
        </p:txBody>
      </p:sp>
    </p:spTree>
    <p:extLst>
      <p:ext uri="{BB962C8B-B14F-4D97-AF65-F5344CB8AC3E}">
        <p14:creationId xmlns:p14="http://schemas.microsoft.com/office/powerpoint/2010/main" val="14855743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6469</TotalTime>
  <Words>1252</Words>
  <Application>Microsoft Office PowerPoint</Application>
  <PresentationFormat>Grand écran</PresentationFormat>
  <Paragraphs>61</Paragraphs>
  <Slides>7</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7</vt:i4>
      </vt:variant>
    </vt:vector>
  </HeadingPairs>
  <TitlesOfParts>
    <vt:vector size="13" baseType="lpstr">
      <vt:lpstr>Arial</vt:lpstr>
      <vt:lpstr>Calibri</vt:lpstr>
      <vt:lpstr>Century Gothic</vt:lpstr>
      <vt:lpstr>Century Gothic (En-têtes)</vt:lpstr>
      <vt:lpstr>Wingdings 3</vt:lpstr>
      <vt:lpstr>Ion</vt:lpstr>
      <vt:lpstr>Session: Integrated healthcare for co-infections and conditions</vt:lpstr>
      <vt:lpstr>The long route to HIV response and Inclusion of key populations.</vt:lpstr>
      <vt:lpstr>The long route to HIV response and Inclusion of key populations.</vt:lpstr>
      <vt:lpstr>Observations about the inclusion of Key Populations in the HIV response</vt:lpstr>
      <vt:lpstr>How to design Services for the People Who Use Them</vt:lpstr>
      <vt:lpstr>Thank you for your time </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Olivier King Sibo</dc:creator>
  <cp:lastModifiedBy>Sibau</cp:lastModifiedBy>
  <cp:revision>64</cp:revision>
  <dcterms:created xsi:type="dcterms:W3CDTF">2020-06-03T10:49:37Z</dcterms:created>
  <dcterms:modified xsi:type="dcterms:W3CDTF">2020-06-15T12:00:05Z</dcterms:modified>
</cp:coreProperties>
</file>